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G마켓 산스 TTF Bold" panose="02000000000000000000" pitchFamily="2" charset="-127"/>
      <p:bold r:id="rId20"/>
    </p:embeddedFont>
    <p:embeddedFont>
      <p:font typeface="G마켓 산스 TTF Light" panose="02000000000000000000" pitchFamily="2" charset="-127"/>
      <p:regular r:id="rId21"/>
    </p:embeddedFont>
    <p:embeddedFont>
      <p:font typeface="G마켓 산스 TTF Medium" panose="02000000000000000000" pitchFamily="2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32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702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Physics of Fluids (PoF) 저널 심층 분석</a:t>
            </a:r>
            <a:endParaRPr lang="en-US" sz="39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1483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/>
          </a:p>
        </p:txBody>
      </p:sp>
      <p:sp>
        <p:nvSpPr>
          <p:cNvPr id="5" name="Text 2"/>
          <p:cNvSpPr/>
          <p:nvPr/>
        </p:nvSpPr>
        <p:spPr>
          <a:xfrm>
            <a:off x="793790" y="4955619"/>
            <a:ext cx="75564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2020145052 이민준</a:t>
            </a:r>
            <a:endParaRPr lang="en-US" sz="19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18734" y="583579"/>
            <a:ext cx="1224000" cy="292775"/>
          </a:xfrm>
          <a:prstGeom prst="roundRect">
            <a:avLst>
              <a:gd name="adj" fmla="val 6385"/>
            </a:avLst>
          </a:prstGeom>
          <a:solidFill>
            <a:srgbClr val="D7DFF4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2199" y="667637"/>
            <a:ext cx="124539" cy="1245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99009" y="630251"/>
            <a:ext cx="69901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HOT TOPICS</a:t>
            </a:r>
            <a:endParaRPr lang="en-US" sz="950"/>
          </a:p>
        </p:txBody>
      </p:sp>
      <p:sp>
        <p:nvSpPr>
          <p:cNvPr id="5" name="Text 2"/>
          <p:cNvSpPr/>
          <p:nvPr/>
        </p:nvSpPr>
        <p:spPr>
          <a:xfrm>
            <a:off x="1318735" y="938623"/>
            <a:ext cx="4327208" cy="486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최신 연구 트렌드 및 키워드</a:t>
            </a:r>
            <a:endParaRPr lang="en-US" sz="30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8735" y="1995661"/>
            <a:ext cx="389453" cy="3894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2856" y="2088054"/>
            <a:ext cx="1947267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Droplet Impact</a:t>
            </a:r>
            <a:endParaRPr lang="en-US" sz="1500"/>
          </a:p>
        </p:txBody>
      </p:sp>
      <p:sp>
        <p:nvSpPr>
          <p:cNvPr id="8" name="Text 4"/>
          <p:cNvSpPr/>
          <p:nvPr/>
        </p:nvSpPr>
        <p:spPr>
          <a:xfrm>
            <a:off x="1902856" y="2487270"/>
            <a:ext cx="543818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액적 충돌 현상 연구, 미세 제조 및 코팅 기술에 응용</a:t>
            </a:r>
            <a:endParaRPr lang="en-US" sz="12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8735" y="3047816"/>
            <a:ext cx="389453" cy="3894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2856" y="3140209"/>
            <a:ext cx="1947267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Machine Learning</a:t>
            </a:r>
            <a:endParaRPr lang="en-US" sz="1500"/>
          </a:p>
        </p:txBody>
      </p:sp>
      <p:sp>
        <p:nvSpPr>
          <p:cNvPr id="11" name="Text 6"/>
          <p:cNvSpPr/>
          <p:nvPr/>
        </p:nvSpPr>
        <p:spPr>
          <a:xfrm>
            <a:off x="1902856" y="3539425"/>
            <a:ext cx="543818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딥러닝 기반 난류 예측 및 최적화</a:t>
            </a:r>
            <a:endParaRPr lang="en-US" sz="120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8735" y="4099972"/>
            <a:ext cx="389453" cy="3894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2856" y="4192364"/>
            <a:ext cx="1947267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Microfluidics</a:t>
            </a:r>
            <a:endParaRPr lang="en-US" sz="1500"/>
          </a:p>
        </p:txBody>
      </p:sp>
      <p:sp>
        <p:nvSpPr>
          <p:cNvPr id="14" name="Text 8"/>
          <p:cNvSpPr/>
          <p:nvPr/>
        </p:nvSpPr>
        <p:spPr>
          <a:xfrm>
            <a:off x="1902856" y="4591581"/>
            <a:ext cx="543818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미세유체 소자 및 바이오 응용</a:t>
            </a:r>
            <a:endParaRPr lang="en-US" sz="120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18735" y="5152127"/>
            <a:ext cx="389453" cy="38945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2856" y="5244520"/>
            <a:ext cx="1947267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Vortex Dynamics</a:t>
            </a:r>
            <a:endParaRPr lang="en-US" sz="1500"/>
          </a:p>
        </p:txBody>
      </p:sp>
      <p:sp>
        <p:nvSpPr>
          <p:cNvPr id="17" name="Text 10"/>
          <p:cNvSpPr/>
          <p:nvPr/>
        </p:nvSpPr>
        <p:spPr>
          <a:xfrm>
            <a:off x="1902856" y="5643736"/>
            <a:ext cx="543818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와류 구조 분석 및 제어</a:t>
            </a:r>
            <a:endParaRPr lang="en-US" sz="120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5704" y="846230"/>
            <a:ext cx="5692325" cy="5692325"/>
          </a:xfrm>
          <a:prstGeom prst="rect">
            <a:avLst/>
          </a:prstGeom>
        </p:spPr>
      </p:pic>
      <p:sp>
        <p:nvSpPr>
          <p:cNvPr id="19" name="Shape 11"/>
          <p:cNvSpPr/>
          <p:nvPr/>
        </p:nvSpPr>
        <p:spPr>
          <a:xfrm>
            <a:off x="1684853" y="6888837"/>
            <a:ext cx="11260693" cy="910828"/>
          </a:xfrm>
          <a:prstGeom prst="roundRect">
            <a:avLst>
              <a:gd name="adj" fmla="val 2566"/>
            </a:avLst>
          </a:prstGeom>
          <a:solidFill>
            <a:srgbClr val="C3CFEF"/>
          </a:solidFill>
          <a:ln/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0587" y="7122438"/>
            <a:ext cx="194667" cy="155734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2190988" y="7083504"/>
            <a:ext cx="10598825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주목할 만한 트렌드:</a:t>
            </a:r>
            <a:r>
              <a:rPr lang="en-US" sz="12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"Machine Learning in Turbulent Flow" 주제 논문은 FWCI 1.96으로 평균보다 2배 높은 영향력을 보이고 있습니다. 또한 SDG(지속가능발전목표) 관련 연구, 특히 청정에너지(SDG 7) 및 건강/웰빙(SDG 3, 바이러스 전파 시뮬레이션) 논문이 급증하고 있습니다.</a:t>
            </a:r>
            <a:endParaRPr 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91151" y="436245"/>
            <a:ext cx="951547" cy="297656"/>
          </a:xfrm>
          <a:prstGeom prst="roundRect">
            <a:avLst>
              <a:gd name="adj" fmla="val 6385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1686163" y="483751"/>
            <a:ext cx="761524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최신 연구 동향</a:t>
            </a:r>
            <a:endParaRPr lang="en-US" sz="950"/>
          </a:p>
        </p:txBody>
      </p:sp>
      <p:sp>
        <p:nvSpPr>
          <p:cNvPr id="4" name="Text 2"/>
          <p:cNvSpPr/>
          <p:nvPr/>
        </p:nvSpPr>
        <p:spPr>
          <a:xfrm>
            <a:off x="1591151" y="797243"/>
            <a:ext cx="4754999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2025-2026년 주목할 만한 연구 성과</a:t>
            </a:r>
            <a:endParaRPr lang="en-US" sz="2450"/>
          </a:p>
        </p:txBody>
      </p:sp>
      <p:sp>
        <p:nvSpPr>
          <p:cNvPr id="5" name="Text 3"/>
          <p:cNvSpPr/>
          <p:nvPr/>
        </p:nvSpPr>
        <p:spPr>
          <a:xfrm>
            <a:off x="1591151" y="1430655"/>
            <a:ext cx="11447978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Fluids의 최근호에서는 AI 모델링, 재생에너지, 그리고 고급 CFD 기법을 중심으로 혁신적인 연구들이 게재되고 있습니다. 특히 물리학 기반 머신러닝과 실용적 응용 연구가 두드러진 트렌드로 나타나고 있습니다.</a:t>
            </a:r>
            <a:endParaRPr lang="en-US" sz="1200"/>
          </a:p>
        </p:txBody>
      </p:sp>
      <p:sp>
        <p:nvSpPr>
          <p:cNvPr id="6" name="Shape 4"/>
          <p:cNvSpPr/>
          <p:nvPr/>
        </p:nvSpPr>
        <p:spPr>
          <a:xfrm>
            <a:off x="1591151" y="2115503"/>
            <a:ext cx="11447978" cy="1211580"/>
          </a:xfrm>
          <a:prstGeom prst="roundRect">
            <a:avLst>
              <a:gd name="adj" fmla="val 1961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614011" y="2138363"/>
            <a:ext cx="633412" cy="1165860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8" name="Text 6"/>
          <p:cNvSpPr/>
          <p:nvPr/>
        </p:nvSpPr>
        <p:spPr>
          <a:xfrm>
            <a:off x="1811893" y="2572822"/>
            <a:ext cx="23753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1</a:t>
            </a:r>
            <a:endParaRPr lang="en-US" sz="1850"/>
          </a:p>
        </p:txBody>
      </p:sp>
      <p:sp>
        <p:nvSpPr>
          <p:cNvPr id="9" name="Text 7"/>
          <p:cNvSpPr/>
          <p:nvPr/>
        </p:nvSpPr>
        <p:spPr>
          <a:xfrm>
            <a:off x="2405777" y="2296716"/>
            <a:ext cx="1979533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AI 모델링</a:t>
            </a:r>
            <a:endParaRPr lang="en-US" sz="1550"/>
          </a:p>
        </p:txBody>
      </p:sp>
      <p:sp>
        <p:nvSpPr>
          <p:cNvPr id="10" name="Text 8"/>
          <p:cNvSpPr/>
          <p:nvPr/>
        </p:nvSpPr>
        <p:spPr>
          <a:xfrm>
            <a:off x="2405777" y="2639139"/>
            <a:ext cx="10452140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익형 유동 데이터의 초해상도 복원을 위한 물리학 기반 확산 모델 연구로, 계산 비용을 획기적으로 절감하면서도 고해상도 유동장 데이터를 재구성하는 새로운 방법론을 제시합니다.</a:t>
            </a:r>
            <a:endParaRPr lang="en-US" sz="1200"/>
          </a:p>
        </p:txBody>
      </p:sp>
      <p:sp>
        <p:nvSpPr>
          <p:cNvPr id="11" name="Shape 9"/>
          <p:cNvSpPr/>
          <p:nvPr/>
        </p:nvSpPr>
        <p:spPr>
          <a:xfrm>
            <a:off x="1591151" y="3485436"/>
            <a:ext cx="11447978" cy="958215"/>
          </a:xfrm>
          <a:prstGeom prst="roundRect">
            <a:avLst>
              <a:gd name="adj" fmla="val 2479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614011" y="3508296"/>
            <a:ext cx="633412" cy="912495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3" name="Text 11"/>
          <p:cNvSpPr/>
          <p:nvPr/>
        </p:nvSpPr>
        <p:spPr>
          <a:xfrm>
            <a:off x="1811893" y="3816072"/>
            <a:ext cx="23753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2</a:t>
            </a:r>
            <a:endParaRPr lang="en-US" sz="1850"/>
          </a:p>
        </p:txBody>
      </p:sp>
      <p:sp>
        <p:nvSpPr>
          <p:cNvPr id="14" name="Text 12"/>
          <p:cNvSpPr/>
          <p:nvPr/>
        </p:nvSpPr>
        <p:spPr>
          <a:xfrm>
            <a:off x="2405777" y="3666649"/>
            <a:ext cx="1979533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풍력 에너지</a:t>
            </a:r>
            <a:endParaRPr lang="en-US" sz="1550"/>
          </a:p>
        </p:txBody>
      </p:sp>
      <p:sp>
        <p:nvSpPr>
          <p:cNvPr id="15" name="Text 13"/>
          <p:cNvSpPr/>
          <p:nvPr/>
        </p:nvSpPr>
        <p:spPr>
          <a:xfrm>
            <a:off x="2405777" y="4009073"/>
            <a:ext cx="10452140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신개념 Helical-Φ 수직축 풍력 터빈의 공기역학 성능을 기존 설계와 비교 분석하여, 에너지 효율 향상 가능성을 실험적으로 입증한 연구입니다.</a:t>
            </a:r>
            <a:endParaRPr lang="en-US" sz="1200"/>
          </a:p>
        </p:txBody>
      </p:sp>
      <p:sp>
        <p:nvSpPr>
          <p:cNvPr id="16" name="Shape 14"/>
          <p:cNvSpPr/>
          <p:nvPr/>
        </p:nvSpPr>
        <p:spPr>
          <a:xfrm>
            <a:off x="1591151" y="4602004"/>
            <a:ext cx="11447978" cy="958215"/>
          </a:xfrm>
          <a:prstGeom prst="roundRect">
            <a:avLst>
              <a:gd name="adj" fmla="val 2479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1614011" y="4624864"/>
            <a:ext cx="633412" cy="912495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8" name="Text 16"/>
          <p:cNvSpPr/>
          <p:nvPr/>
        </p:nvSpPr>
        <p:spPr>
          <a:xfrm>
            <a:off x="1811893" y="4932640"/>
            <a:ext cx="23753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3</a:t>
            </a:r>
            <a:endParaRPr lang="en-US" sz="1850"/>
          </a:p>
        </p:txBody>
      </p:sp>
      <p:sp>
        <p:nvSpPr>
          <p:cNvPr id="19" name="Text 17"/>
          <p:cNvSpPr/>
          <p:nvPr/>
        </p:nvSpPr>
        <p:spPr>
          <a:xfrm>
            <a:off x="2405777" y="4783217"/>
            <a:ext cx="1979533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CFD 불확실성</a:t>
            </a:r>
            <a:endParaRPr lang="en-US" sz="1550"/>
          </a:p>
        </p:txBody>
      </p:sp>
      <p:sp>
        <p:nvSpPr>
          <p:cNvPr id="20" name="Text 18"/>
          <p:cNvSpPr/>
          <p:nvPr/>
        </p:nvSpPr>
        <p:spPr>
          <a:xfrm>
            <a:off x="2405777" y="5125641"/>
            <a:ext cx="10452140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RANS 모델의 물리학 기반 불확실성 정량화 연구로, 난류 모델링의 신뢰성을 높이고 예측 정확도를 개선하는 체계적 방법론을 개발했습니다.</a:t>
            </a:r>
            <a:endParaRPr lang="en-US" sz="1200"/>
          </a:p>
        </p:txBody>
      </p:sp>
      <p:sp>
        <p:nvSpPr>
          <p:cNvPr id="21" name="Shape 19"/>
          <p:cNvSpPr/>
          <p:nvPr/>
        </p:nvSpPr>
        <p:spPr>
          <a:xfrm>
            <a:off x="1591151" y="5718572"/>
            <a:ext cx="11447978" cy="958215"/>
          </a:xfrm>
          <a:prstGeom prst="roundRect">
            <a:avLst>
              <a:gd name="adj" fmla="val 2479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1614011" y="5741432"/>
            <a:ext cx="633412" cy="912495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23" name="Text 21"/>
          <p:cNvSpPr/>
          <p:nvPr/>
        </p:nvSpPr>
        <p:spPr>
          <a:xfrm>
            <a:off x="1811893" y="6049208"/>
            <a:ext cx="23753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4</a:t>
            </a:r>
            <a:endParaRPr lang="en-US" sz="1850"/>
          </a:p>
        </p:txBody>
      </p:sp>
      <p:sp>
        <p:nvSpPr>
          <p:cNvPr id="24" name="Text 22"/>
          <p:cNvSpPr/>
          <p:nvPr/>
        </p:nvSpPr>
        <p:spPr>
          <a:xfrm>
            <a:off x="2405777" y="5899785"/>
            <a:ext cx="1979533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재난 시뮬레이션</a:t>
            </a:r>
            <a:endParaRPr lang="en-US" sz="1550"/>
          </a:p>
        </p:txBody>
      </p:sp>
      <p:sp>
        <p:nvSpPr>
          <p:cNvPr id="25" name="Text 23"/>
          <p:cNvSpPr/>
          <p:nvPr/>
        </p:nvSpPr>
        <p:spPr>
          <a:xfrm>
            <a:off x="2405777" y="6242209"/>
            <a:ext cx="10452140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산사태로 유발되는 너울성 파도의 수치해석 연구로, 자연재해 예측 및 대응 시스템 개발에 기여할 수 있는 실용적 시뮬레이션 기법을 제안합니다.</a:t>
            </a:r>
            <a:endParaRPr lang="en-US" sz="1200"/>
          </a:p>
        </p:txBody>
      </p:sp>
      <p:sp>
        <p:nvSpPr>
          <p:cNvPr id="26" name="Shape 24"/>
          <p:cNvSpPr/>
          <p:nvPr/>
        </p:nvSpPr>
        <p:spPr>
          <a:xfrm>
            <a:off x="1591151" y="6835140"/>
            <a:ext cx="11447978" cy="958215"/>
          </a:xfrm>
          <a:prstGeom prst="roundRect">
            <a:avLst>
              <a:gd name="adj" fmla="val 2479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1614011" y="6858000"/>
            <a:ext cx="633412" cy="912495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28" name="Text 26"/>
          <p:cNvSpPr/>
          <p:nvPr/>
        </p:nvSpPr>
        <p:spPr>
          <a:xfrm>
            <a:off x="1811893" y="7165777"/>
            <a:ext cx="23753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5</a:t>
            </a:r>
            <a:endParaRPr lang="en-US" sz="1850"/>
          </a:p>
        </p:txBody>
      </p:sp>
      <p:sp>
        <p:nvSpPr>
          <p:cNvPr id="29" name="Text 27"/>
          <p:cNvSpPr/>
          <p:nvPr/>
        </p:nvSpPr>
        <p:spPr>
          <a:xfrm>
            <a:off x="2405777" y="7016353"/>
            <a:ext cx="1979533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난류 이론</a:t>
            </a:r>
            <a:endParaRPr lang="en-US" sz="1550"/>
          </a:p>
        </p:txBody>
      </p:sp>
      <p:sp>
        <p:nvSpPr>
          <p:cNvPr id="30" name="Text 28"/>
          <p:cNvSpPr/>
          <p:nvPr/>
        </p:nvSpPr>
        <p:spPr>
          <a:xfrm>
            <a:off x="2405777" y="7358777"/>
            <a:ext cx="10452140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비평형 레이놀즈 응력 닫힘을 위한 평형 회귀 모델의 추가 평가 연구로, 복잡한 난류 현상의 이론적 이해를 심화시키는 데 기여했습니다.</a:t>
            </a:r>
            <a:endParaRPr lang="en-US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487561"/>
            <a:ext cx="4432340" cy="553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투고 및 심사 정보</a:t>
            </a:r>
            <a:endParaRPr lang="en-US" sz="3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1307425"/>
            <a:ext cx="886420" cy="10637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2841" y="1484709"/>
            <a:ext cx="221611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제출 양식</a:t>
            </a:r>
            <a:endParaRPr lang="en-US" sz="1700"/>
          </a:p>
        </p:txBody>
      </p:sp>
      <p:sp>
        <p:nvSpPr>
          <p:cNvPr id="6" name="Text 2"/>
          <p:cNvSpPr/>
          <p:nvPr/>
        </p:nvSpPr>
        <p:spPr>
          <a:xfrm>
            <a:off x="1772841" y="1867972"/>
            <a:ext cx="666202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AIP Publishing 템플릿 사용 (LaTeX/Word), 내용 중심 심사</a:t>
            </a:r>
            <a:endParaRPr lang="en-US" sz="13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2371130"/>
            <a:ext cx="886420" cy="10637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2841" y="2548414"/>
            <a:ext cx="221611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심사 속도</a:t>
            </a:r>
            <a:endParaRPr lang="en-US" sz="1700"/>
          </a:p>
        </p:txBody>
      </p:sp>
      <p:sp>
        <p:nvSpPr>
          <p:cNvPr id="9" name="Text 4"/>
          <p:cNvSpPr/>
          <p:nvPr/>
        </p:nvSpPr>
        <p:spPr>
          <a:xfrm>
            <a:off x="1772841" y="2931676"/>
            <a:ext cx="666202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평균 19~25일, 매우 빠른 편집 결정</a:t>
            </a:r>
            <a:endParaRPr lang="en-US" sz="13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3434834"/>
            <a:ext cx="886420" cy="10637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2841" y="3612118"/>
            <a:ext cx="221611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게재율</a:t>
            </a:r>
            <a:endParaRPr lang="en-US" sz="1700"/>
          </a:p>
        </p:txBody>
      </p:sp>
      <p:sp>
        <p:nvSpPr>
          <p:cNvPr id="12" name="Text 6"/>
          <p:cNvSpPr/>
          <p:nvPr/>
        </p:nvSpPr>
        <p:spPr>
          <a:xfrm>
            <a:off x="1772841" y="3995380"/>
            <a:ext cx="666202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약 40~50% 추정 (Moderate 수준)</a:t>
            </a:r>
            <a:endParaRPr lang="en-US" sz="1350"/>
          </a:p>
        </p:txBody>
      </p:sp>
      <p:sp>
        <p:nvSpPr>
          <p:cNvPr id="13" name="Text 7"/>
          <p:cNvSpPr/>
          <p:nvPr/>
        </p:nvSpPr>
        <p:spPr>
          <a:xfrm>
            <a:off x="709136" y="4764405"/>
            <a:ext cx="3513058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게재료 (Article Processing Charge)</a:t>
            </a:r>
            <a:endParaRPr lang="en-US" sz="1700"/>
          </a:p>
        </p:txBody>
      </p:sp>
      <p:sp>
        <p:nvSpPr>
          <p:cNvPr id="14" name="Text 8"/>
          <p:cNvSpPr/>
          <p:nvPr/>
        </p:nvSpPr>
        <p:spPr>
          <a:xfrm>
            <a:off x="709136" y="5484495"/>
            <a:ext cx="239184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구독 기반 (Subscription)</a:t>
            </a:r>
            <a:endParaRPr lang="en-US" sz="1700"/>
          </a:p>
        </p:txBody>
      </p:sp>
      <p:sp>
        <p:nvSpPr>
          <p:cNvPr id="15" name="Text 9"/>
          <p:cNvSpPr/>
          <p:nvPr/>
        </p:nvSpPr>
        <p:spPr>
          <a:xfrm>
            <a:off x="709136" y="5938718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저자 부담 비용: </a:t>
            </a:r>
            <a:r>
              <a:rPr lang="en-US" sz="13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무료</a:t>
            </a:r>
            <a:endParaRPr lang="en-US" sz="1350"/>
          </a:p>
        </p:txBody>
      </p:sp>
      <p:sp>
        <p:nvSpPr>
          <p:cNvPr id="16" name="Text 10"/>
          <p:cNvSpPr/>
          <p:nvPr/>
        </p:nvSpPr>
        <p:spPr>
          <a:xfrm>
            <a:off x="709136" y="6284357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전통적인 출판 모델</a:t>
            </a:r>
            <a:endParaRPr lang="en-US" sz="1350"/>
          </a:p>
        </p:txBody>
      </p:sp>
      <p:sp>
        <p:nvSpPr>
          <p:cNvPr id="17" name="Text 11"/>
          <p:cNvSpPr/>
          <p:nvPr/>
        </p:nvSpPr>
        <p:spPr>
          <a:xfrm>
            <a:off x="709136" y="6629995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기관 구독을 통한 접근</a:t>
            </a:r>
            <a:endParaRPr lang="en-US" sz="1350"/>
          </a:p>
        </p:txBody>
      </p:sp>
      <p:sp>
        <p:nvSpPr>
          <p:cNvPr id="18" name="Text 12"/>
          <p:cNvSpPr/>
          <p:nvPr/>
        </p:nvSpPr>
        <p:spPr>
          <a:xfrm>
            <a:off x="4795837" y="5484495"/>
            <a:ext cx="2937629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Open Access (Author Select)</a:t>
            </a:r>
            <a:endParaRPr lang="en-US" sz="1700"/>
          </a:p>
        </p:txBody>
      </p:sp>
      <p:sp>
        <p:nvSpPr>
          <p:cNvPr id="19" name="Text 13"/>
          <p:cNvSpPr/>
          <p:nvPr/>
        </p:nvSpPr>
        <p:spPr>
          <a:xfrm>
            <a:off x="4795837" y="5938718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게재료: </a:t>
            </a:r>
            <a:r>
              <a:rPr lang="en-US" sz="13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$3,500 ~ $3,800</a:t>
            </a:r>
            <a:endParaRPr lang="en-US" sz="1350"/>
          </a:p>
        </p:txBody>
      </p:sp>
      <p:sp>
        <p:nvSpPr>
          <p:cNvPr id="20" name="Text 14"/>
          <p:cNvSpPr/>
          <p:nvPr/>
        </p:nvSpPr>
        <p:spPr>
          <a:xfrm>
            <a:off x="4795837" y="6284357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즉시 무료 공개</a:t>
            </a:r>
            <a:endParaRPr lang="en-US" sz="1350"/>
          </a:p>
        </p:txBody>
      </p:sp>
      <p:sp>
        <p:nvSpPr>
          <p:cNvPr id="21" name="Text 15"/>
          <p:cNvSpPr/>
          <p:nvPr/>
        </p:nvSpPr>
        <p:spPr>
          <a:xfrm>
            <a:off x="4795837" y="6629995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더 높은 가시성 및 인용 가능성</a:t>
            </a:r>
            <a:endParaRPr lang="en-US" sz="1350"/>
          </a:p>
        </p:txBody>
      </p:sp>
      <p:sp>
        <p:nvSpPr>
          <p:cNvPr id="22" name="Text 16"/>
          <p:cNvSpPr/>
          <p:nvPr/>
        </p:nvSpPr>
        <p:spPr>
          <a:xfrm>
            <a:off x="709136" y="7175063"/>
            <a:ext cx="7725728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심사 특징:</a:t>
            </a:r>
            <a:r>
              <a:rPr lang="en-US" sz="13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Single-Blind Peer Review 방식을 채택하며, 신속하고 명확한 결정을 선호합니다. 기술적 엄밀성과 새로운 통찰력을 중시합니다.</a:t>
            </a:r>
            <a:endParaRPr lang="en-US" sz="13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09380" y="426482"/>
            <a:ext cx="672941" cy="291346"/>
          </a:xfrm>
          <a:prstGeom prst="roundRect">
            <a:avLst>
              <a:gd name="adj" fmla="val 6388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1802368" y="472916"/>
            <a:ext cx="48696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논문 구조</a:t>
            </a:r>
            <a:endParaRPr lang="en-US" sz="950"/>
          </a:p>
        </p:txBody>
      </p:sp>
      <p:sp>
        <p:nvSpPr>
          <p:cNvPr id="4" name="Text 2"/>
          <p:cNvSpPr/>
          <p:nvPr/>
        </p:nvSpPr>
        <p:spPr>
          <a:xfrm>
            <a:off x="1709380" y="779859"/>
            <a:ext cx="4700707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Physics of Fluids 논문의 기본 구성</a:t>
            </a:r>
            <a:endParaRPr lang="en-US" sz="2400"/>
          </a:p>
        </p:txBody>
      </p:sp>
      <p:sp>
        <p:nvSpPr>
          <p:cNvPr id="5" name="Text 3"/>
          <p:cNvSpPr/>
          <p:nvPr/>
        </p:nvSpPr>
        <p:spPr>
          <a:xfrm>
            <a:off x="1709380" y="1400175"/>
            <a:ext cx="11211639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Fluids는 AIP(American Institute of Physics) 표준 포맷을 따르며, 특히 실험 및 해석 조건에 대한 기술이 매우 상세하여 연구의 재현성(Reproducibility) 확보에 중점을 둡니다.</a:t>
            </a:r>
            <a:endParaRPr lang="en-US" sz="12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80" y="2070854"/>
            <a:ext cx="775454" cy="93059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639854" y="2225873"/>
            <a:ext cx="193869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Abstract</a:t>
            </a:r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2639854" y="2561153"/>
            <a:ext cx="10281166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연구의 핵심 내용과 주요 발견을 간결하게 요약</a:t>
            </a:r>
            <a:endParaRPr lang="en-US" sz="120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380" y="3001447"/>
            <a:ext cx="775454" cy="93059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639854" y="3156466"/>
            <a:ext cx="193869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Introduction</a:t>
            </a:r>
            <a:endParaRPr lang="en-US" sz="1500"/>
          </a:p>
        </p:txBody>
      </p:sp>
      <p:sp>
        <p:nvSpPr>
          <p:cNvPr id="11" name="Text 7"/>
          <p:cNvSpPr/>
          <p:nvPr/>
        </p:nvSpPr>
        <p:spPr>
          <a:xfrm>
            <a:off x="2639854" y="3491746"/>
            <a:ext cx="10281166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연구 배경, 선행 연구 검토, 연구 목적 명확화</a:t>
            </a:r>
            <a:endParaRPr lang="en-US" sz="12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380" y="3932039"/>
            <a:ext cx="775454" cy="9305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639854" y="4087058"/>
            <a:ext cx="193869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Methodology</a:t>
            </a:r>
            <a:endParaRPr lang="en-US" sz="1500"/>
          </a:p>
        </p:txBody>
      </p:sp>
      <p:sp>
        <p:nvSpPr>
          <p:cNvPr id="14" name="Text 9"/>
          <p:cNvSpPr/>
          <p:nvPr/>
        </p:nvSpPr>
        <p:spPr>
          <a:xfrm>
            <a:off x="2639854" y="4422338"/>
            <a:ext cx="10281166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실험/수치 기법의 상세한 설명 및 검증</a:t>
            </a:r>
            <a:endParaRPr lang="en-US" sz="120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380" y="4862632"/>
            <a:ext cx="775454" cy="93059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639854" y="5017651"/>
            <a:ext cx="193869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Results</a:t>
            </a:r>
            <a:endParaRPr lang="en-US" sz="1500"/>
          </a:p>
        </p:txBody>
      </p:sp>
      <p:sp>
        <p:nvSpPr>
          <p:cNvPr id="17" name="Text 11"/>
          <p:cNvSpPr/>
          <p:nvPr/>
        </p:nvSpPr>
        <p:spPr>
          <a:xfrm>
            <a:off x="2639854" y="5352931"/>
            <a:ext cx="10281166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데이터 제시 및 정량적 분석 결과</a:t>
            </a:r>
            <a:endParaRPr lang="en-US" sz="120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380" y="5793224"/>
            <a:ext cx="775454" cy="93059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2639854" y="5948243"/>
            <a:ext cx="193869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Discussion</a:t>
            </a:r>
            <a:endParaRPr lang="en-US" sz="1500"/>
          </a:p>
        </p:txBody>
      </p:sp>
      <p:sp>
        <p:nvSpPr>
          <p:cNvPr id="20" name="Text 13"/>
          <p:cNvSpPr/>
          <p:nvPr/>
        </p:nvSpPr>
        <p:spPr>
          <a:xfrm>
            <a:off x="2639854" y="6283523"/>
            <a:ext cx="10281166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물리적 메커니즘 해석 및 함의</a:t>
            </a:r>
            <a:endParaRPr lang="en-US" sz="1200"/>
          </a:p>
        </p:txBody>
      </p:sp>
      <p:sp>
        <p:nvSpPr>
          <p:cNvPr id="21" name="Shape 14"/>
          <p:cNvSpPr/>
          <p:nvPr/>
        </p:nvSpPr>
        <p:spPr>
          <a:xfrm>
            <a:off x="1709380" y="6898243"/>
            <a:ext cx="11211639" cy="907018"/>
          </a:xfrm>
          <a:prstGeom prst="roundRect">
            <a:avLst>
              <a:gd name="adj" fmla="val 2565"/>
            </a:avLst>
          </a:prstGeom>
          <a:solidFill>
            <a:srgbClr val="C3CFEF"/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4400" y="7131487"/>
            <a:ext cx="193834" cy="155019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2213253" y="7091958"/>
            <a:ext cx="10552748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특징:</a:t>
            </a:r>
            <a:r>
              <a:rPr lang="en-US" sz="12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Methodology 섹션이 타 저널 대비 매우 상세하며, 수치 기법의 검증 과정, 격자 독립성 테스트, 경계 조건 등이 엄격하게 기술됩니다. 이는 연구의 신뢰성과 재현성을 보장하기 위한 저널의 높은 기준을 반영합니다.</a:t>
            </a:r>
            <a:endParaRPr 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3530" y="543044"/>
            <a:ext cx="676632" cy="292775"/>
          </a:xfrm>
          <a:prstGeom prst="roundRect">
            <a:avLst>
              <a:gd name="adj" fmla="val 6390"/>
            </a:avLst>
          </a:prstGeom>
          <a:solidFill>
            <a:srgbClr val="D7DFF4"/>
          </a:solidFill>
          <a:ln/>
        </p:spPr>
      </p:sp>
      <p:sp>
        <p:nvSpPr>
          <p:cNvPr id="4" name="Text 1"/>
          <p:cNvSpPr/>
          <p:nvPr/>
        </p:nvSpPr>
        <p:spPr>
          <a:xfrm>
            <a:off x="716994" y="589717"/>
            <a:ext cx="489704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독해 전략</a:t>
            </a:r>
            <a:endParaRPr lang="en-US" sz="950"/>
          </a:p>
        </p:txBody>
      </p:sp>
      <p:sp>
        <p:nvSpPr>
          <p:cNvPr id="5" name="Text 2"/>
          <p:cNvSpPr/>
          <p:nvPr/>
        </p:nvSpPr>
        <p:spPr>
          <a:xfrm>
            <a:off x="623530" y="898088"/>
            <a:ext cx="3117771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효과적인 논문 읽기 방법</a:t>
            </a:r>
            <a:endParaRPr lang="en-US" sz="2450"/>
          </a:p>
        </p:txBody>
      </p:sp>
      <p:sp>
        <p:nvSpPr>
          <p:cNvPr id="6" name="Text 3"/>
          <p:cNvSpPr/>
          <p:nvPr/>
        </p:nvSpPr>
        <p:spPr>
          <a:xfrm>
            <a:off x="623530" y="1521619"/>
            <a:ext cx="7896939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Fluids의 논문을 효율적으로 읽기 위해서는 체계적인 접근이 필요합니다. 저널의 특성을 이해하고 자신의 연구 분야와의 연관성을 빠르게 파악하는 것이 중요합니다.</a:t>
            </a:r>
            <a:endParaRPr lang="en-US" sz="1200"/>
          </a:p>
        </p:txBody>
      </p:sp>
      <p:sp>
        <p:nvSpPr>
          <p:cNvPr id="7" name="Text 4"/>
          <p:cNvSpPr/>
          <p:nvPr/>
        </p:nvSpPr>
        <p:spPr>
          <a:xfrm>
            <a:off x="623530" y="2195632"/>
            <a:ext cx="155853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Roboto Slab Light" pitchFamily="34" charset="-120"/>
              </a:rPr>
              <a:t>01</a:t>
            </a:r>
            <a:endParaRPr lang="en-US" sz="12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0" y="2437567"/>
            <a:ext cx="7896939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3530" y="2561153"/>
            <a:ext cx="194857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필터링 단계</a:t>
            </a:r>
            <a:endParaRPr lang="en-US" sz="1500"/>
          </a:p>
        </p:txBody>
      </p:sp>
      <p:sp>
        <p:nvSpPr>
          <p:cNvPr id="10" name="Text 6"/>
          <p:cNvSpPr/>
          <p:nvPr/>
        </p:nvSpPr>
        <p:spPr>
          <a:xfrm>
            <a:off x="623530" y="2898219"/>
            <a:ext cx="7896939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"Editor's Pick" 또는 "Featured" 태그가 붙은 논문을 우선적으로 선택하세요. 저널 편집진이 품질을 보증하는 논문들로, 해당 분야의 중요한 발전을 담고 있습니다.</a:t>
            </a:r>
            <a:endParaRPr lang="en-US" sz="1200"/>
          </a:p>
        </p:txBody>
      </p:sp>
      <p:sp>
        <p:nvSpPr>
          <p:cNvPr id="11" name="Text 7"/>
          <p:cNvSpPr/>
          <p:nvPr/>
        </p:nvSpPr>
        <p:spPr>
          <a:xfrm>
            <a:off x="623530" y="3669625"/>
            <a:ext cx="155853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Roboto Slab Light" pitchFamily="34" charset="-120"/>
              </a:rPr>
              <a:t>02</a:t>
            </a:r>
            <a:endParaRPr lang="en-US" sz="12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0" y="3896082"/>
            <a:ext cx="7896939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23530" y="4035147"/>
            <a:ext cx="194857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방법론 확인</a:t>
            </a:r>
            <a:endParaRPr lang="en-US" sz="1500"/>
          </a:p>
        </p:txBody>
      </p:sp>
      <p:sp>
        <p:nvSpPr>
          <p:cNvPr id="14" name="Text 9"/>
          <p:cNvSpPr/>
          <p:nvPr/>
        </p:nvSpPr>
        <p:spPr>
          <a:xfrm>
            <a:off x="623530" y="4372213"/>
            <a:ext cx="7896939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Introduction의 마지막 문단(연구 목적)과 Methodology를 먼저 매칭해보세요. PoF는 단순 현상 관찰보다 새로운 해석 기법이나 물리적 메커니즘 규명을 중시합니다.</a:t>
            </a:r>
            <a:endParaRPr lang="en-US" sz="1200"/>
          </a:p>
        </p:txBody>
      </p:sp>
      <p:sp>
        <p:nvSpPr>
          <p:cNvPr id="15" name="Text 10"/>
          <p:cNvSpPr/>
          <p:nvPr/>
        </p:nvSpPr>
        <p:spPr>
          <a:xfrm>
            <a:off x="623530" y="5143619"/>
            <a:ext cx="155853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Roboto Slab Light" pitchFamily="34" charset="-120"/>
              </a:rPr>
              <a:t>03</a:t>
            </a:r>
            <a:endParaRPr lang="en-US" sz="120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0" y="5354479"/>
            <a:ext cx="7896939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3530" y="5509141"/>
            <a:ext cx="194857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AI/ML 적용 체크</a:t>
            </a:r>
            <a:endParaRPr lang="en-US" sz="1500"/>
          </a:p>
        </p:txBody>
      </p:sp>
      <p:sp>
        <p:nvSpPr>
          <p:cNvPr id="18" name="Text 12"/>
          <p:cNvSpPr/>
          <p:nvPr/>
        </p:nvSpPr>
        <p:spPr>
          <a:xfrm>
            <a:off x="623530" y="5846207"/>
            <a:ext cx="7896939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2023년 이후 논문은 AI 및 머신러닝 적용 여부를 먼저 확인하여, 자신의 연구 분야와의 적합성 및 방법론적 혁신성을 평가하세요.</a:t>
            </a:r>
            <a:endParaRPr lang="en-US" sz="1200"/>
          </a:p>
        </p:txBody>
      </p:sp>
      <p:sp>
        <p:nvSpPr>
          <p:cNvPr id="19" name="Text 13"/>
          <p:cNvSpPr/>
          <p:nvPr/>
        </p:nvSpPr>
        <p:spPr>
          <a:xfrm>
            <a:off x="623530" y="6617613"/>
            <a:ext cx="155853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Roboto Slab Light" pitchFamily="34" charset="-120"/>
              </a:rPr>
              <a:t>04</a:t>
            </a:r>
            <a:endParaRPr lang="en-US" sz="120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0" y="6812994"/>
            <a:ext cx="7896939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23530" y="6983135"/>
            <a:ext cx="194857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Results 집중 분석</a:t>
            </a:r>
            <a:endParaRPr lang="en-US" sz="1500"/>
          </a:p>
        </p:txBody>
      </p:sp>
      <p:sp>
        <p:nvSpPr>
          <p:cNvPr id="22" name="Text 15"/>
          <p:cNvSpPr/>
          <p:nvPr/>
        </p:nvSpPr>
        <p:spPr>
          <a:xfrm>
            <a:off x="623530" y="7320201"/>
            <a:ext cx="7896939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그래프와 시각화 자료를 중심으로 정량적 결과를 파악하고, Discussion에서 물리적 해석의 타당성을 검토하세요.</a:t>
            </a:r>
            <a:endParaRPr 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05101"/>
            <a:ext cx="822246" cy="373142"/>
          </a:xfrm>
          <a:prstGeom prst="roundRect">
            <a:avLst>
              <a:gd name="adj" fmla="val 6383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864632"/>
            <a:ext cx="5841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아카이브</a:t>
            </a:r>
            <a:endParaRPr lang="en-US" sz="1250"/>
          </a:p>
        </p:txBody>
      </p:sp>
      <p:sp>
        <p:nvSpPr>
          <p:cNvPr id="4" name="Text 2"/>
          <p:cNvSpPr/>
          <p:nvPr/>
        </p:nvSpPr>
        <p:spPr>
          <a:xfrm>
            <a:off x="793790" y="125753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주요 아카이브 및 컬렉션</a:t>
            </a:r>
            <a:endParaRPr lang="en-US" sz="3100"/>
          </a:p>
        </p:txBody>
      </p:sp>
      <p:sp>
        <p:nvSpPr>
          <p:cNvPr id="5" name="Text 3"/>
          <p:cNvSpPr/>
          <p:nvPr/>
        </p:nvSpPr>
        <p:spPr>
          <a:xfrm>
            <a:off x="793790" y="2249686"/>
            <a:ext cx="27564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공식 저장소 및 특별 컬렉션</a:t>
            </a:r>
            <a:endParaRPr lang="en-US" sz="1950"/>
          </a:p>
        </p:txBody>
      </p:sp>
      <p:sp>
        <p:nvSpPr>
          <p:cNvPr id="6" name="Text 4"/>
          <p:cNvSpPr/>
          <p:nvPr/>
        </p:nvSpPr>
        <p:spPr>
          <a:xfrm>
            <a:off x="793790" y="2758202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Fluids는 AIP Publishing Platform을 통해 1958년 창간호부터 최신호까지 전체 논문을 완벽하게 DB화하고 있습니다.</a:t>
            </a:r>
            <a:endParaRPr lang="en-US" sz="1550"/>
          </a:p>
        </p:txBody>
      </p:sp>
      <p:sp>
        <p:nvSpPr>
          <p:cNvPr id="7" name="Text 5"/>
          <p:cNvSpPr/>
          <p:nvPr/>
        </p:nvSpPr>
        <p:spPr>
          <a:xfrm>
            <a:off x="793790" y="3571875"/>
            <a:ext cx="763202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특히 주목할 만한 점은 특정 주제별로 큐레이션된 </a:t>
            </a:r>
            <a:r>
              <a:rPr lang="en-US" sz="15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Special Collections</a:t>
            </a: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의 존재입니다. "Machine Learning in Fluid Mechanics", "Flow Visualization" 등 주요 연구 트렌드를 반영한 컬렉션이 별도로 구성되어 있어, 특정 분야의 최신 연구 동향을 파악하는 데 매우 유용합니다.</a:t>
            </a:r>
            <a:endParaRPr lang="en-US" sz="1550"/>
          </a:p>
        </p:txBody>
      </p:sp>
      <p:sp>
        <p:nvSpPr>
          <p:cNvPr id="8" name="Text 6"/>
          <p:cNvSpPr/>
          <p:nvPr/>
        </p:nvSpPr>
        <p:spPr>
          <a:xfrm>
            <a:off x="793790" y="502062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완전한 역사적 아카이브 (1958년~현재)</a:t>
            </a:r>
            <a:endParaRPr lang="en-US" sz="1550"/>
          </a:p>
        </p:txBody>
      </p:sp>
      <p:sp>
        <p:nvSpPr>
          <p:cNvPr id="9" name="Text 7"/>
          <p:cNvSpPr/>
          <p:nvPr/>
        </p:nvSpPr>
        <p:spPr>
          <a:xfrm>
            <a:off x="793790" y="540758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주제별 Special Collections</a:t>
            </a:r>
            <a:endParaRPr lang="en-US" sz="1550"/>
          </a:p>
        </p:txBody>
      </p:sp>
      <p:sp>
        <p:nvSpPr>
          <p:cNvPr id="10" name="Text 8"/>
          <p:cNvSpPr/>
          <p:nvPr/>
        </p:nvSpPr>
        <p:spPr>
          <a:xfrm>
            <a:off x="793790" y="579453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Editor's Pick 별도 섹션</a:t>
            </a:r>
            <a:endParaRPr lang="en-US" sz="1550"/>
          </a:p>
        </p:txBody>
      </p:sp>
      <p:sp>
        <p:nvSpPr>
          <p:cNvPr id="11" name="Text 9"/>
          <p:cNvSpPr/>
          <p:nvPr/>
        </p:nvSpPr>
        <p:spPr>
          <a:xfrm>
            <a:off x="793790" y="618148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Open Access 논문 필터링 기능</a:t>
            </a:r>
            <a:endParaRPr lang="en-US" sz="155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274570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14438"/>
            <a:ext cx="676275" cy="373142"/>
          </a:xfrm>
          <a:prstGeom prst="roundRect">
            <a:avLst>
              <a:gd name="adj" fmla="val 6383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273969"/>
            <a:ext cx="4381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인덱싱</a:t>
            </a:r>
            <a:endParaRPr lang="en-US" sz="1250"/>
          </a:p>
        </p:txBody>
      </p:sp>
      <p:sp>
        <p:nvSpPr>
          <p:cNvPr id="4" name="Text 2"/>
          <p:cNvSpPr/>
          <p:nvPr/>
        </p:nvSpPr>
        <p:spPr>
          <a:xfrm>
            <a:off x="793790" y="1666875"/>
            <a:ext cx="50420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학술 데이터베이스 인덱싱 현황</a:t>
            </a:r>
            <a:endParaRPr lang="en-US" sz="3100"/>
          </a:p>
        </p:txBody>
      </p:sp>
      <p:sp>
        <p:nvSpPr>
          <p:cNvPr id="5" name="Text 3"/>
          <p:cNvSpPr/>
          <p:nvPr/>
        </p:nvSpPr>
        <p:spPr>
          <a:xfrm>
            <a:off x="793790" y="246066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Fluids는 전 세계 주요 학술 데이터베이스에 완벽하게 인덱싱되어 있어, 연구자들의 접근성과 가시성이 매우 높습니다.</a:t>
            </a:r>
            <a:endParaRPr lang="en-US" sz="155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001447"/>
            <a:ext cx="496133" cy="49613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7455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Scopus</a:t>
            </a:r>
            <a:endParaRPr lang="en-US" sz="1950"/>
          </a:p>
        </p:txBody>
      </p:sp>
      <p:sp>
        <p:nvSpPr>
          <p:cNvPr id="8" name="Text 5"/>
          <p:cNvSpPr/>
          <p:nvPr/>
        </p:nvSpPr>
        <p:spPr>
          <a:xfrm>
            <a:off x="793790" y="4174808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Elsevier의 대표 인용 데이터베이스로, Source Type 필터를 활용하면 PoF의 Open Access 논문만 선별적으로 검색할 수 있습니다.</a:t>
            </a:r>
            <a:endParaRPr lang="en-US" sz="155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9144" y="3001447"/>
            <a:ext cx="496133" cy="49613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39144" y="3745587"/>
            <a:ext cx="253222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Web of Science (SCIE)</a:t>
            </a:r>
            <a:endParaRPr lang="en-US" sz="1950"/>
          </a:p>
        </p:txBody>
      </p:sp>
      <p:sp>
        <p:nvSpPr>
          <p:cNvPr id="11" name="Text 7"/>
          <p:cNvSpPr/>
          <p:nvPr/>
        </p:nvSpPr>
        <p:spPr>
          <a:xfrm>
            <a:off x="7439144" y="4174808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Clarivate의 핵심 인용 색인으로, Journal Citation Reports(JCR)를 통해 Impact Factor 및 분야별 순위를 확인할 수 있습니다.</a:t>
            </a:r>
            <a:endParaRPr lang="en-US" sz="155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206722"/>
            <a:ext cx="496133" cy="4961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9508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Google Scholar</a:t>
            </a:r>
            <a:endParaRPr lang="en-US" sz="1950"/>
          </a:p>
        </p:txBody>
      </p:sp>
      <p:sp>
        <p:nvSpPr>
          <p:cNvPr id="14" name="Text 9"/>
          <p:cNvSpPr/>
          <p:nvPr/>
        </p:nvSpPr>
        <p:spPr>
          <a:xfrm>
            <a:off x="793790" y="6380083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가장 광범위한 학술 검색 엔진으로, 논문의 인용 관계 추적 및 관련 연구 탐색에 유용합니다.</a:t>
            </a:r>
            <a:endParaRPr lang="en-US" sz="155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9144" y="5206722"/>
            <a:ext cx="496133" cy="49613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39144" y="59508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Open Access</a:t>
            </a:r>
            <a:endParaRPr lang="en-US" sz="1950"/>
          </a:p>
        </p:txBody>
      </p:sp>
      <p:sp>
        <p:nvSpPr>
          <p:cNvPr id="17" name="Text 11"/>
          <p:cNvSpPr/>
          <p:nvPr/>
        </p:nvSpPr>
        <p:spPr>
          <a:xfrm>
            <a:off x="7439144" y="6380083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저널 내 상당수 논문이 Open Access로 제공되어, 전 세계 연구자들이 구독 없이도 최신 연구에 접근할 수 있습니다.</a:t>
            </a:r>
            <a:endParaRPr lang="en-US" sz="15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8444" y="558759"/>
            <a:ext cx="1404000" cy="247174"/>
          </a:xfrm>
          <a:prstGeom prst="roundRect">
            <a:avLst>
              <a:gd name="adj" fmla="val 6384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967264" y="598169"/>
            <a:ext cx="859631" cy="168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FINAL THOUGHTS</a:t>
            </a:r>
            <a:endParaRPr lang="en-US" sz="1000"/>
          </a:p>
        </p:txBody>
      </p:sp>
      <p:sp>
        <p:nvSpPr>
          <p:cNvPr id="4" name="Text 2"/>
          <p:cNvSpPr/>
          <p:nvPr/>
        </p:nvSpPr>
        <p:spPr>
          <a:xfrm>
            <a:off x="888444" y="1000540"/>
            <a:ext cx="3317677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2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결론: PoF의 현재와 미래</a:t>
            </a:r>
            <a:endParaRPr lang="en-US" sz="3200"/>
          </a:p>
        </p:txBody>
      </p:sp>
      <p:sp>
        <p:nvSpPr>
          <p:cNvPr id="5" name="Text 3"/>
          <p:cNvSpPr/>
          <p:nvPr/>
        </p:nvSpPr>
        <p:spPr>
          <a:xfrm>
            <a:off x="888444" y="1548646"/>
            <a:ext cx="164365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저널의 현주소</a:t>
            </a:r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88443" y="1885593"/>
            <a:ext cx="5269985" cy="132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Fluids는 60년 전통의 명문 저널에서 </a:t>
            </a:r>
            <a:r>
              <a:rPr lang="en-US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"메가 저널(Mega Journal)"로의 전환기를</a:t>
            </a:r>
            <a:r>
              <a:rPr lang="en-US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겪고 있습니다. 양적 팽창을 통해 학계 내 가시성과 접근성은 크게 향상되었으나, 논문당 평균 질적 수준에 대한 우려도 함께 제기되고 있습니다.</a:t>
            </a:r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88444" y="3468701"/>
            <a:ext cx="4592360" cy="1578769"/>
          </a:xfrm>
          <a:prstGeom prst="roundRect">
            <a:avLst>
              <a:gd name="adj" fmla="val 1249"/>
            </a:avLst>
          </a:prstGeom>
          <a:solidFill>
            <a:srgbClr val="E9ECF2"/>
          </a:solidFill>
          <a:ln/>
        </p:spPr>
      </p:sp>
      <p:sp>
        <p:nvSpPr>
          <p:cNvPr id="8" name="Text 6"/>
          <p:cNvSpPr/>
          <p:nvPr/>
        </p:nvSpPr>
        <p:spPr>
          <a:xfrm>
            <a:off x="1019889" y="3600146"/>
            <a:ext cx="164365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장점</a:t>
            </a:r>
            <a:endParaRPr lang="en-US" sz="2400"/>
          </a:p>
        </p:txBody>
      </p:sp>
      <p:sp>
        <p:nvSpPr>
          <p:cNvPr id="9" name="Text 7"/>
          <p:cNvSpPr/>
          <p:nvPr/>
        </p:nvSpPr>
        <p:spPr>
          <a:xfrm>
            <a:off x="1019889" y="3937093"/>
            <a:ext cx="432947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Q1 등급 유지</a:t>
            </a:r>
            <a:endParaRPr lang="en-US" sz="1600"/>
          </a:p>
        </p:txBody>
      </p:sp>
      <p:sp>
        <p:nvSpPr>
          <p:cNvPr id="10" name="Text 8"/>
          <p:cNvSpPr/>
          <p:nvPr/>
        </p:nvSpPr>
        <p:spPr>
          <a:xfrm>
            <a:off x="1019889" y="4193315"/>
            <a:ext cx="432947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매우 빠른 심사</a:t>
            </a:r>
            <a:endParaRPr lang="en-US" sz="1600"/>
          </a:p>
        </p:txBody>
      </p:sp>
      <p:sp>
        <p:nvSpPr>
          <p:cNvPr id="11" name="Text 9"/>
          <p:cNvSpPr/>
          <p:nvPr/>
        </p:nvSpPr>
        <p:spPr>
          <a:xfrm>
            <a:off x="1019889" y="4449538"/>
            <a:ext cx="432947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높은 인지도</a:t>
            </a:r>
            <a:endParaRPr lang="en-US" sz="1600"/>
          </a:p>
        </p:txBody>
      </p:sp>
      <p:sp>
        <p:nvSpPr>
          <p:cNvPr id="12" name="Text 10"/>
          <p:cNvSpPr/>
          <p:nvPr/>
        </p:nvSpPr>
        <p:spPr>
          <a:xfrm>
            <a:off x="1019889" y="4705760"/>
            <a:ext cx="432947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광범위한 주제 수용</a:t>
            </a:r>
            <a:endParaRPr lang="en-US" sz="1600"/>
          </a:p>
        </p:txBody>
      </p:sp>
      <p:sp>
        <p:nvSpPr>
          <p:cNvPr id="13" name="Shape 11"/>
          <p:cNvSpPr/>
          <p:nvPr/>
        </p:nvSpPr>
        <p:spPr>
          <a:xfrm>
            <a:off x="888443" y="5408958"/>
            <a:ext cx="4592360" cy="1578769"/>
          </a:xfrm>
          <a:prstGeom prst="roundRect">
            <a:avLst>
              <a:gd name="adj" fmla="val 1249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1019888" y="5540403"/>
            <a:ext cx="164365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단점</a:t>
            </a:r>
            <a:endParaRPr lang="en-US" sz="2400"/>
          </a:p>
        </p:txBody>
      </p:sp>
      <p:sp>
        <p:nvSpPr>
          <p:cNvPr id="15" name="Text 13"/>
          <p:cNvSpPr/>
          <p:nvPr/>
        </p:nvSpPr>
        <p:spPr>
          <a:xfrm>
            <a:off x="1019888" y="5877350"/>
            <a:ext cx="432947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FWCI 하락세</a:t>
            </a:r>
            <a:endParaRPr lang="en-US" sz="1600"/>
          </a:p>
        </p:txBody>
      </p:sp>
      <p:sp>
        <p:nvSpPr>
          <p:cNvPr id="16" name="Text 14"/>
          <p:cNvSpPr/>
          <p:nvPr/>
        </p:nvSpPr>
        <p:spPr>
          <a:xfrm>
            <a:off x="1019888" y="6133572"/>
            <a:ext cx="432947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중국 의존도 심화</a:t>
            </a:r>
            <a:endParaRPr lang="en-US" sz="1600"/>
          </a:p>
        </p:txBody>
      </p:sp>
      <p:sp>
        <p:nvSpPr>
          <p:cNvPr id="17" name="Text 15"/>
          <p:cNvSpPr/>
          <p:nvPr/>
        </p:nvSpPr>
        <p:spPr>
          <a:xfrm>
            <a:off x="1019888" y="6389795"/>
            <a:ext cx="432947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논문 질 편차 확대</a:t>
            </a:r>
            <a:endParaRPr lang="en-US" sz="1600"/>
          </a:p>
        </p:txBody>
      </p:sp>
      <p:sp>
        <p:nvSpPr>
          <p:cNvPr id="18" name="Text 16"/>
          <p:cNvSpPr/>
          <p:nvPr/>
        </p:nvSpPr>
        <p:spPr>
          <a:xfrm>
            <a:off x="1019888" y="6646017"/>
            <a:ext cx="432947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희소성 감소</a:t>
            </a:r>
            <a:endParaRPr lang="en-US" sz="160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197" y="1417201"/>
            <a:ext cx="4592360" cy="459236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7680365" y="6157436"/>
            <a:ext cx="164365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투고 전략 권고사항</a:t>
            </a:r>
            <a:endParaRPr lang="en-US" sz="1250"/>
          </a:p>
        </p:txBody>
      </p:sp>
      <p:sp>
        <p:nvSpPr>
          <p:cNvPr id="21" name="Text 18"/>
          <p:cNvSpPr/>
          <p:nvPr/>
        </p:nvSpPr>
        <p:spPr>
          <a:xfrm>
            <a:off x="7680365" y="6494383"/>
            <a:ext cx="4395192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빠른 출판이 필요하거나 중국 연구자들과의 교류가 활발한 주제에 적합합니다. Q1 저널 실적이 필요한 경우 유리하나, </a:t>
            </a:r>
            <a:r>
              <a:rPr lang="en-US" sz="100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논문 선별 시 연구자의 비판적 시각이 필수적</a:t>
            </a:r>
            <a:r>
              <a:rPr lang="en-US" sz="10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입니다.</a:t>
            </a:r>
            <a:endParaRPr lang="en-US" sz="1000"/>
          </a:p>
        </p:txBody>
      </p:sp>
      <p:sp>
        <p:nvSpPr>
          <p:cNvPr id="22" name="Shape 19"/>
          <p:cNvSpPr/>
          <p:nvPr/>
        </p:nvSpPr>
        <p:spPr>
          <a:xfrm>
            <a:off x="7483197" y="6157436"/>
            <a:ext cx="15240" cy="967740"/>
          </a:xfrm>
          <a:prstGeom prst="rect">
            <a:avLst/>
          </a:prstGeom>
          <a:solidFill>
            <a:srgbClr val="3257B8"/>
          </a:solidFill>
          <a:ln/>
        </p:spPr>
      </p:sp>
      <p:sp>
        <p:nvSpPr>
          <p:cNvPr id="23" name="Shape 20"/>
          <p:cNvSpPr/>
          <p:nvPr/>
        </p:nvSpPr>
        <p:spPr>
          <a:xfrm>
            <a:off x="2562463" y="7486664"/>
            <a:ext cx="9505474" cy="24051"/>
          </a:xfrm>
          <a:prstGeom prst="rect">
            <a:avLst/>
          </a:prstGeom>
          <a:solidFill>
            <a:srgbClr val="15213F">
              <a:alpha val="50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2562463" y="7658576"/>
            <a:ext cx="9505474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Fluids는 여전히 유체역학 분야의 Top-tier 저널임은 분명하나, 최근의 급격한 변화는 저널의 정체성과 학술적 가치에 대한 재평가를 요구하고 있습니다.</a:t>
            </a:r>
            <a:endParaRPr lang="en-US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576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발표 개요</a:t>
            </a:r>
            <a:endParaRPr lang="en-US" sz="39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 Light" pitchFamily="34" charset="-120"/>
              </a:rPr>
              <a:t>01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7005"/>
            <a:ext cx="6422231" cy="2286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 2"/>
          <p:cNvSpPr/>
          <p:nvPr/>
        </p:nvSpPr>
        <p:spPr>
          <a:xfrm>
            <a:off x="793790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" pitchFamily="34" charset="-120"/>
              </a:rPr>
              <a:t>저널 소개 및 역사</a:t>
            </a:r>
            <a:endParaRPr lang="en-US" sz="19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281124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60년 전통의 유체역학 권위지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14379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 Light" pitchFamily="34" charset="-120"/>
              </a:rPr>
              <a:t>02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2707005"/>
            <a:ext cx="6422231" cy="2286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 5"/>
          <p:cNvSpPr/>
          <p:nvPr/>
        </p:nvSpPr>
        <p:spPr>
          <a:xfrm>
            <a:off x="7414379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" pitchFamily="34" charset="-120"/>
              </a:rPr>
              <a:t>정량적 지표 분석</a:t>
            </a:r>
            <a:endParaRPr lang="en-US" sz="19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14379" y="3281124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Impact Factor 및 인용 메트릭</a:t>
            </a:r>
            <a:endParaRPr lang="en-US" sz="1550"/>
          </a:p>
        </p:txBody>
      </p:sp>
      <p:sp>
        <p:nvSpPr>
          <p:cNvPr id="11" name="Text 7"/>
          <p:cNvSpPr/>
          <p:nvPr/>
        </p:nvSpPr>
        <p:spPr>
          <a:xfrm>
            <a:off x="793790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 Light" pitchFamily="34" charset="-120"/>
              </a:rPr>
              <a:t>03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40292"/>
            <a:ext cx="6422231" cy="2286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3" name="Text 8"/>
          <p:cNvSpPr/>
          <p:nvPr/>
        </p:nvSpPr>
        <p:spPr>
          <a:xfrm>
            <a:off x="793790" y="440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" pitchFamily="34" charset="-120"/>
              </a:rPr>
              <a:t>양적 성장 추이</a:t>
            </a:r>
            <a:endParaRPr lang="en-US" sz="19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93790" y="483429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5년간 500% 출판량 증가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414379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 Light" pitchFamily="34" charset="-120"/>
              </a:rPr>
              <a:t>04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4240292"/>
            <a:ext cx="6422231" cy="2286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7" name="Text 11"/>
          <p:cNvSpPr/>
          <p:nvPr/>
        </p:nvSpPr>
        <p:spPr>
          <a:xfrm>
            <a:off x="7414379" y="440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" pitchFamily="34" charset="-120"/>
              </a:rPr>
              <a:t>질적 변화 검토</a:t>
            </a:r>
            <a:endParaRPr lang="en-US" sz="19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414379" y="483429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FWCI 하락세 분석</a:t>
            </a:r>
            <a:endParaRPr lang="en-US" sz="1550"/>
          </a:p>
        </p:txBody>
      </p:sp>
      <p:sp>
        <p:nvSpPr>
          <p:cNvPr id="19" name="Text 13"/>
          <p:cNvSpPr/>
          <p:nvPr/>
        </p:nvSpPr>
        <p:spPr>
          <a:xfrm>
            <a:off x="793790" y="549902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 Light" pitchFamily="34" charset="-120"/>
              </a:rPr>
              <a:t>05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73698"/>
            <a:ext cx="6422231" cy="2286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1" name="Text 14"/>
          <p:cNvSpPr/>
          <p:nvPr/>
        </p:nvSpPr>
        <p:spPr>
          <a:xfrm>
            <a:off x="793790" y="59582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" pitchFamily="34" charset="-120"/>
              </a:rPr>
              <a:t>연구 트렌드</a:t>
            </a:r>
            <a:endParaRPr lang="en-US" sz="19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793790" y="638746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AI 융합 및 최신 키워드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7414379" y="549902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 Light" pitchFamily="34" charset="-120"/>
              </a:rPr>
              <a:t>06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5773698"/>
            <a:ext cx="6422231" cy="2286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5" name="Text 17"/>
          <p:cNvSpPr/>
          <p:nvPr/>
        </p:nvSpPr>
        <p:spPr>
          <a:xfrm>
            <a:off x="7414379" y="59582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 Slab" pitchFamily="34" charset="-120"/>
              </a:rPr>
              <a:t>투고 전략</a:t>
            </a:r>
            <a:endParaRPr lang="en-US" sz="19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7414379" y="638746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실무적 가이드라인</a:t>
            </a:r>
            <a:endParaRPr lang="en-US" sz="15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43188"/>
            <a:ext cx="1592342" cy="373142"/>
          </a:xfrm>
          <a:prstGeom prst="roundRect">
            <a:avLst>
              <a:gd name="adj" fmla="val 6383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802719"/>
            <a:ext cx="135421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JOURNAL PROFILE</a:t>
            </a:r>
            <a:endParaRPr lang="en-US" sz="1250"/>
          </a:p>
        </p:txBody>
      </p:sp>
      <p:sp>
        <p:nvSpPr>
          <p:cNvPr id="4" name="Text 2"/>
          <p:cNvSpPr/>
          <p:nvPr/>
        </p:nvSpPr>
        <p:spPr>
          <a:xfrm>
            <a:off x="793790" y="1195626"/>
            <a:ext cx="60296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Physics of Fluids 저널 개요</a:t>
            </a:r>
            <a:endParaRPr lang="en-US" sz="39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29195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/>
          </a:p>
        </p:txBody>
      </p:sp>
      <p:sp>
        <p:nvSpPr>
          <p:cNvPr id="6" name="Text 4"/>
          <p:cNvSpPr/>
          <p:nvPr/>
        </p:nvSpPr>
        <p:spPr>
          <a:xfrm>
            <a:off x="793790" y="28078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기본 정보</a:t>
            </a:r>
            <a:endParaRPr lang="en-US" sz="195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31636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출판사:</a:t>
            </a: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AIP Publishing (American Institute of Physics)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370332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창간연도:</a:t>
            </a: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1958년 (67년 역사)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409027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발행형태:</a:t>
            </a: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온라인 연속 출판 (Continuous Publication)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447722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주요 분야:</a:t>
            </a: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유체역학의 이론, 계산, 실험 연구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54892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저널의 위상</a:t>
            </a:r>
            <a:endParaRPr lang="en-US" sz="195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5997773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Fluids는 유체물리 분야에서 가장 영향력 있고 널리 인용되는 저널 중 하나로, 최근 AI 및 에너지 분야로의 확장을 통해 학제간 연구를 적극 수용하고 있습니다.</a:t>
            </a:r>
            <a:endParaRPr lang="en-US" sz="155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336602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007037"/>
            <a:ext cx="861655" cy="373142"/>
          </a:xfrm>
          <a:prstGeom prst="roundRect">
            <a:avLst>
              <a:gd name="adj" fmla="val 6383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2066568"/>
            <a:ext cx="62353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발행 정보</a:t>
            </a:r>
            <a:endParaRPr lang="en-US" sz="1250"/>
          </a:p>
        </p:txBody>
      </p:sp>
      <p:sp>
        <p:nvSpPr>
          <p:cNvPr id="4" name="Text 2"/>
          <p:cNvSpPr/>
          <p:nvPr/>
        </p:nvSpPr>
        <p:spPr>
          <a:xfrm>
            <a:off x="793790" y="2459474"/>
            <a:ext cx="404550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발행 주기 및 학술적 위상</a:t>
            </a:r>
            <a:endParaRPr lang="en-US" sz="3100"/>
          </a:p>
        </p:txBody>
      </p:sp>
      <p:sp>
        <p:nvSpPr>
          <p:cNvPr id="5" name="Text 3"/>
          <p:cNvSpPr/>
          <p:nvPr/>
        </p:nvSpPr>
        <p:spPr>
          <a:xfrm>
            <a:off x="793790" y="345162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발행 체계</a:t>
            </a:r>
            <a:endParaRPr lang="en-US" sz="1950"/>
          </a:p>
        </p:txBody>
      </p:sp>
      <p:sp>
        <p:nvSpPr>
          <p:cNvPr id="6" name="Text 4"/>
          <p:cNvSpPr/>
          <p:nvPr/>
        </p:nvSpPr>
        <p:spPr>
          <a:xfrm>
            <a:off x="793790" y="396013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Fluids는 월간 공식 호를 배정하면서도 수시 게재(Continuous Publication) 방식을 병행합니다. 심사 통과 즉시 논문 단위로 온라인 실시간 발행되어, 투고부터 출판까지의 리드 타임이 매우 짧습니다.</a:t>
            </a:r>
            <a:endParaRPr lang="en-US" sz="1550"/>
          </a:p>
        </p:txBody>
      </p:sp>
      <p:sp>
        <p:nvSpPr>
          <p:cNvPr id="7" name="Text 5"/>
          <p:cNvSpPr/>
          <p:nvPr/>
        </p:nvSpPr>
        <p:spPr>
          <a:xfrm>
            <a:off x="793790" y="509135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이러한 발행 체계 덕분에 최신 연구 트렌드가 빠르게 반영되며, 연구자들은 신속하게 자신의 연구 성과를 학계에 공유할 수 있습니다.</a:t>
            </a:r>
            <a:endParaRPr lang="en-US" sz="1550"/>
          </a:p>
        </p:txBody>
      </p:sp>
      <p:sp>
        <p:nvSpPr>
          <p:cNvPr id="8" name="Text 6"/>
          <p:cNvSpPr/>
          <p:nvPr/>
        </p:nvSpPr>
        <p:spPr>
          <a:xfrm>
            <a:off x="7564874" y="345162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저널 등급</a:t>
            </a:r>
            <a:endParaRPr lang="en-US" sz="1950"/>
          </a:p>
        </p:txBody>
      </p:sp>
      <p:sp>
        <p:nvSpPr>
          <p:cNvPr id="9" name="Text 7"/>
          <p:cNvSpPr/>
          <p:nvPr/>
        </p:nvSpPr>
        <p:spPr>
          <a:xfrm>
            <a:off x="7564874" y="396013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CiteScore 및 JCR 기준 모두에서 </a:t>
            </a:r>
            <a:r>
              <a:rPr lang="en-US" sz="15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Q1 등급</a:t>
            </a: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(상위 25% 이내)을 유지하고 있습니다. 특히 유체역학 및 기계공학 분야에서 Tier 1 최상위권 저널로 평가받고 있습니다.</a:t>
            </a:r>
            <a:endParaRPr lang="en-US" sz="1550"/>
          </a:p>
        </p:txBody>
      </p:sp>
      <p:sp>
        <p:nvSpPr>
          <p:cNvPr id="10" name="Text 8"/>
          <p:cNvSpPr/>
          <p:nvPr/>
        </p:nvSpPr>
        <p:spPr>
          <a:xfrm>
            <a:off x="7564874" y="509135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논문 수가 급증하는 추세에도 불구하고 인용 지수는 여전히 해당 분야 최고 수준을 유지하며, 학술적 영향력과 품질 관리가 탁월하다는 평가를 받고 있습니다.</a:t>
            </a:r>
            <a:endParaRPr lang="en-US" sz="15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9309" y="1751378"/>
            <a:ext cx="73580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주요 정량적 지표 (2024-2025)</a:t>
            </a:r>
            <a:endParaRPr lang="en-US" sz="3900"/>
          </a:p>
        </p:txBody>
      </p:sp>
      <p:sp>
        <p:nvSpPr>
          <p:cNvPr id="4" name="Text 1"/>
          <p:cNvSpPr/>
          <p:nvPr/>
        </p:nvSpPr>
        <p:spPr>
          <a:xfrm>
            <a:off x="6280190" y="3086516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4.3</a:t>
            </a:r>
            <a:endParaRPr lang="en-US" sz="5150"/>
          </a:p>
        </p:txBody>
      </p:sp>
      <p:sp>
        <p:nvSpPr>
          <p:cNvPr id="5" name="Text 2"/>
          <p:cNvSpPr/>
          <p:nvPr/>
        </p:nvSpPr>
        <p:spPr>
          <a:xfrm>
            <a:off x="6280190" y="3989486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Impact Factor</a:t>
            </a:r>
            <a:endParaRPr lang="en-US" sz="1950"/>
          </a:p>
        </p:txBody>
      </p:sp>
      <p:sp>
        <p:nvSpPr>
          <p:cNvPr id="6" name="Text 3"/>
          <p:cNvSpPr/>
          <p:nvPr/>
        </p:nvSpPr>
        <p:spPr>
          <a:xfrm>
            <a:off x="6280190" y="4418707"/>
            <a:ext cx="23533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최근 5년 평균 수준 유지</a:t>
            </a:r>
            <a:endParaRPr lang="en-US" sz="1550"/>
          </a:p>
        </p:txBody>
      </p:sp>
      <p:sp>
        <p:nvSpPr>
          <p:cNvPr id="7" name="Text 4"/>
          <p:cNvSpPr/>
          <p:nvPr/>
        </p:nvSpPr>
        <p:spPr>
          <a:xfrm>
            <a:off x="8881586" y="3086516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5.9</a:t>
            </a:r>
            <a:endParaRPr lang="en-US" sz="5150"/>
          </a:p>
        </p:txBody>
      </p:sp>
      <p:sp>
        <p:nvSpPr>
          <p:cNvPr id="8" name="Text 5"/>
          <p:cNvSpPr/>
          <p:nvPr/>
        </p:nvSpPr>
        <p:spPr>
          <a:xfrm>
            <a:off x="8881586" y="3989486"/>
            <a:ext cx="23535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CiteScore</a:t>
            </a:r>
            <a:endParaRPr lang="en-US" sz="1950"/>
          </a:p>
        </p:txBody>
      </p:sp>
      <p:sp>
        <p:nvSpPr>
          <p:cNvPr id="9" name="Text 6"/>
          <p:cNvSpPr/>
          <p:nvPr/>
        </p:nvSpPr>
        <p:spPr>
          <a:xfrm>
            <a:off x="8881586" y="4418707"/>
            <a:ext cx="23535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Scopus 기준 인용 지수</a:t>
            </a:r>
            <a:endParaRPr lang="en-US" sz="1550"/>
          </a:p>
        </p:txBody>
      </p:sp>
      <p:sp>
        <p:nvSpPr>
          <p:cNvPr id="10" name="Text 7"/>
          <p:cNvSpPr/>
          <p:nvPr/>
        </p:nvSpPr>
        <p:spPr>
          <a:xfrm>
            <a:off x="11483102" y="3086516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200+</a:t>
            </a:r>
            <a:endParaRPr lang="en-US" sz="5150"/>
          </a:p>
        </p:txBody>
      </p:sp>
      <p:sp>
        <p:nvSpPr>
          <p:cNvPr id="11" name="Text 8"/>
          <p:cNvSpPr/>
          <p:nvPr/>
        </p:nvSpPr>
        <p:spPr>
          <a:xfrm>
            <a:off x="11483102" y="3989486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H-Index</a:t>
            </a:r>
            <a:endParaRPr lang="en-US" sz="1950"/>
          </a:p>
        </p:txBody>
      </p:sp>
      <p:sp>
        <p:nvSpPr>
          <p:cNvPr id="12" name="Text 9"/>
          <p:cNvSpPr/>
          <p:nvPr/>
        </p:nvSpPr>
        <p:spPr>
          <a:xfrm>
            <a:off x="11483102" y="4418707"/>
            <a:ext cx="23533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매우 높은 학술적 영향력</a:t>
            </a:r>
            <a:endParaRPr lang="en-US" sz="1550"/>
          </a:p>
        </p:txBody>
      </p:sp>
      <p:sp>
        <p:nvSpPr>
          <p:cNvPr id="13" name="Shape 10"/>
          <p:cNvSpPr/>
          <p:nvPr/>
        </p:nvSpPr>
        <p:spPr>
          <a:xfrm>
            <a:off x="6280190" y="5314236"/>
            <a:ext cx="7556421" cy="1478280"/>
          </a:xfrm>
          <a:prstGeom prst="roundRect">
            <a:avLst>
              <a:gd name="adj" fmla="val 2014"/>
            </a:avLst>
          </a:prstGeom>
          <a:solidFill>
            <a:srgbClr val="C3CFEF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548" y="5609511"/>
            <a:ext cx="248007" cy="19835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924913" y="5562124"/>
            <a:ext cx="671333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Q1 등급 유지:</a:t>
            </a:r>
            <a:r>
              <a:rPr lang="en-US" sz="155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JCR 및 CiteScore 기준으로 유체역학/기계공학 분야 상위 25% 이내를 꾸준히 유지하고 있으나, 최근 논문 수 급증으로 인한 영향력 희석 우려가 제기되고 있습니다.</a:t>
            </a:r>
            <a:endParaRPr lang="en-US" sz="15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672596" y="353139"/>
            <a:ext cx="1440000" cy="241221"/>
          </a:xfrm>
          <a:prstGeom prst="roundRect">
            <a:avLst>
              <a:gd name="adj" fmla="val 6390"/>
            </a:avLst>
          </a:prstGeom>
          <a:solidFill>
            <a:srgbClr val="D7DFF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9629" y="422315"/>
            <a:ext cx="102751" cy="1027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03696" y="391597"/>
            <a:ext cx="917377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GROWTH ANALYSIS</a:t>
            </a:r>
            <a:endParaRPr lang="en-US" sz="800"/>
          </a:p>
        </p:txBody>
      </p:sp>
      <p:sp>
        <p:nvSpPr>
          <p:cNvPr id="5" name="Text 2"/>
          <p:cNvSpPr/>
          <p:nvPr/>
        </p:nvSpPr>
        <p:spPr>
          <a:xfrm>
            <a:off x="2672596" y="645676"/>
            <a:ext cx="3211235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폭발적인 양적 성장</a:t>
            </a:r>
            <a:endParaRPr lang="en-US" sz="2500"/>
          </a:p>
        </p:txBody>
      </p:sp>
      <p:sp>
        <p:nvSpPr>
          <p:cNvPr id="6" name="Text 3"/>
          <p:cNvSpPr/>
          <p:nvPr/>
        </p:nvSpPr>
        <p:spPr>
          <a:xfrm>
            <a:off x="2672596" y="1239679"/>
            <a:ext cx="9285208" cy="41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Fluids는 지난 5년간 출판 논문 수에서 전례 없는 성장세를 보이고 있습니다.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Open Access 확대 전략과 Special Issue의 적극적인 발행이 주요 동인으로 작용했습니다.</a:t>
            </a:r>
            <a:endParaRPr lang="en-US" sz="160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596" y="1795105"/>
            <a:ext cx="9285208" cy="519969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2672596" y="7139226"/>
            <a:ext cx="3009424" cy="739973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sp>
        <p:nvSpPr>
          <p:cNvPr id="9" name="Text 5"/>
          <p:cNvSpPr/>
          <p:nvPr/>
        </p:nvSpPr>
        <p:spPr>
          <a:xfrm>
            <a:off x="2800945" y="7267575"/>
            <a:ext cx="160555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500% 증가</a:t>
            </a:r>
            <a:endParaRPr lang="en-US" sz="1250"/>
          </a:p>
        </p:txBody>
      </p:sp>
      <p:sp>
        <p:nvSpPr>
          <p:cNvPr id="10" name="Text 6"/>
          <p:cNvSpPr/>
          <p:nvPr/>
        </p:nvSpPr>
        <p:spPr>
          <a:xfrm>
            <a:off x="2800945" y="7545348"/>
            <a:ext cx="275272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2020년 대비 2025년 출판량</a:t>
            </a:r>
            <a:endParaRPr lang="en-US" sz="1000"/>
          </a:p>
        </p:txBody>
      </p:sp>
      <p:sp>
        <p:nvSpPr>
          <p:cNvPr id="11" name="Shape 7"/>
          <p:cNvSpPr/>
          <p:nvPr/>
        </p:nvSpPr>
        <p:spPr>
          <a:xfrm>
            <a:off x="5810369" y="7139226"/>
            <a:ext cx="3009543" cy="739973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sp>
        <p:nvSpPr>
          <p:cNvPr id="12" name="Text 8"/>
          <p:cNvSpPr/>
          <p:nvPr/>
        </p:nvSpPr>
        <p:spPr>
          <a:xfrm>
            <a:off x="5938718" y="7267575"/>
            <a:ext cx="160555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희소성 감소</a:t>
            </a:r>
            <a:endParaRPr lang="en-US" sz="1250"/>
          </a:p>
        </p:txBody>
      </p:sp>
      <p:sp>
        <p:nvSpPr>
          <p:cNvPr id="13" name="Text 9"/>
          <p:cNvSpPr/>
          <p:nvPr/>
        </p:nvSpPr>
        <p:spPr>
          <a:xfrm>
            <a:off x="5938718" y="7545348"/>
            <a:ext cx="2752844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학계 점유율은 증가했으나 배타성은 하락</a:t>
            </a:r>
            <a:endParaRPr lang="en-US" sz="1000"/>
          </a:p>
        </p:txBody>
      </p:sp>
      <p:sp>
        <p:nvSpPr>
          <p:cNvPr id="14" name="Shape 10"/>
          <p:cNvSpPr/>
          <p:nvPr/>
        </p:nvSpPr>
        <p:spPr>
          <a:xfrm>
            <a:off x="8948261" y="7139226"/>
            <a:ext cx="3009424" cy="739973"/>
          </a:xfrm>
          <a:prstGeom prst="roundRect">
            <a:avLst>
              <a:gd name="adj" fmla="val 2604"/>
            </a:avLst>
          </a:prstGeom>
          <a:solidFill>
            <a:srgbClr val="E9ECF2"/>
          </a:solidFill>
          <a:ln/>
        </p:spPr>
      </p:sp>
      <p:sp>
        <p:nvSpPr>
          <p:cNvPr id="15" name="Text 11"/>
          <p:cNvSpPr/>
          <p:nvPr/>
        </p:nvSpPr>
        <p:spPr>
          <a:xfrm>
            <a:off x="9076611" y="7267575"/>
            <a:ext cx="160555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메가저널화</a:t>
            </a:r>
            <a:endParaRPr lang="en-US" sz="1250"/>
          </a:p>
        </p:txBody>
      </p:sp>
      <p:sp>
        <p:nvSpPr>
          <p:cNvPr id="16" name="Text 12"/>
          <p:cNvSpPr/>
          <p:nvPr/>
        </p:nvSpPr>
        <p:spPr>
          <a:xfrm>
            <a:off x="9076611" y="7545348"/>
            <a:ext cx="275272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전통적 명문 저널에서 대량 출판 저널로 전환</a:t>
            </a:r>
            <a:endParaRPr lang="en-US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0">
            <a:extLst>
              <a:ext uri="{FF2B5EF4-FFF2-40B4-BE49-F238E27FC236}">
                <a16:creationId xmlns:a16="http://schemas.microsoft.com/office/drawing/2014/main" id="{4D4168A2-9A2B-778E-EC3C-4AE1F19F17AD}"/>
              </a:ext>
            </a:extLst>
          </p:cNvPr>
          <p:cNvSpPr/>
          <p:nvPr/>
        </p:nvSpPr>
        <p:spPr>
          <a:xfrm>
            <a:off x="866335" y="262748"/>
            <a:ext cx="1152000" cy="241221"/>
          </a:xfrm>
          <a:prstGeom prst="roundRect">
            <a:avLst>
              <a:gd name="adj" fmla="val 6390"/>
            </a:avLst>
          </a:prstGeom>
          <a:solidFill>
            <a:srgbClr val="D7DFF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630" y="341450"/>
            <a:ext cx="83820" cy="838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8360" y="316208"/>
            <a:ext cx="600194" cy="134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>
                <a:solidFill>
                  <a:srgbClr val="3257B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CRITICAL ISSUE</a:t>
            </a:r>
            <a:endParaRPr lang="en-US" sz="800"/>
          </a:p>
        </p:txBody>
      </p:sp>
      <p:sp>
        <p:nvSpPr>
          <p:cNvPr id="5" name="Text 2"/>
          <p:cNvSpPr/>
          <p:nvPr/>
        </p:nvSpPr>
        <p:spPr>
          <a:xfrm>
            <a:off x="866335" y="628033"/>
            <a:ext cx="26217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질적 영향력의 변화</a:t>
            </a:r>
            <a:endParaRPr lang="en-US" sz="2500"/>
          </a:p>
        </p:txBody>
      </p:sp>
      <p:sp>
        <p:nvSpPr>
          <p:cNvPr id="7" name="Text 4"/>
          <p:cNvSpPr/>
          <p:nvPr/>
        </p:nvSpPr>
        <p:spPr>
          <a:xfrm>
            <a:off x="866335" y="1148001"/>
            <a:ext cx="3717738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FWCI (Field-Weighted Citation Impact) 추이</a:t>
            </a:r>
            <a:endParaRPr lang="en-US" sz="16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54" y="2415898"/>
            <a:ext cx="10716101" cy="539208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2426484" y="3411619"/>
            <a:ext cx="128980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14.1%</a:t>
            </a:r>
            <a:endParaRPr lang="en-US" sz="205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4919" y="2756180"/>
            <a:ext cx="1573054" cy="157305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416007" y="4460202"/>
            <a:ext cx="1310878" cy="163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4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2020년</a:t>
            </a:r>
            <a:endParaRPr lang="en-US" sz="1400"/>
          </a:p>
        </p:txBody>
      </p:sp>
      <p:sp>
        <p:nvSpPr>
          <p:cNvPr id="14" name="Text 9"/>
          <p:cNvSpPr/>
          <p:nvPr/>
        </p:nvSpPr>
        <p:spPr>
          <a:xfrm>
            <a:off x="11209070" y="4686897"/>
            <a:ext cx="3724870" cy="167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인용 상위 10% 논문 비율</a:t>
            </a:r>
            <a:endParaRPr lang="en-US" sz="1200"/>
          </a:p>
        </p:txBody>
      </p:sp>
      <p:sp>
        <p:nvSpPr>
          <p:cNvPr id="15" name="Text 10"/>
          <p:cNvSpPr/>
          <p:nvPr/>
        </p:nvSpPr>
        <p:spPr>
          <a:xfrm>
            <a:off x="12430396" y="5867758"/>
            <a:ext cx="128980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5.3%</a:t>
            </a:r>
            <a:endParaRPr lang="en-US" sz="205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8831" y="5212319"/>
            <a:ext cx="1573054" cy="15730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419919" y="6916341"/>
            <a:ext cx="1310878" cy="163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4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2025년</a:t>
            </a:r>
            <a:endParaRPr lang="en-US" sz="1400"/>
          </a:p>
        </p:txBody>
      </p:sp>
      <p:sp>
        <p:nvSpPr>
          <p:cNvPr id="18" name="Text 12"/>
          <p:cNvSpPr/>
          <p:nvPr/>
        </p:nvSpPr>
        <p:spPr>
          <a:xfrm>
            <a:off x="11212982" y="7143036"/>
            <a:ext cx="3724870" cy="167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2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인용 상위 10% 논문 비율</a:t>
            </a:r>
            <a:endParaRPr lang="en-US" sz="120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BFC9506D-4471-57B0-A9CA-B6E578696DA2}"/>
              </a:ext>
            </a:extLst>
          </p:cNvPr>
          <p:cNvSpPr/>
          <p:nvPr/>
        </p:nvSpPr>
        <p:spPr>
          <a:xfrm>
            <a:off x="866335" y="1475108"/>
            <a:ext cx="9285208" cy="887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FWCI는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세계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평균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대비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해당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분야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논문의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인용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영향력을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나타내는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지표입니다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. 1.0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이상이면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평균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이상의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영향력을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의미합니다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.</a:t>
            </a:r>
            <a:endParaRPr lang="en-US" altLang="ko-KR" sz="1400"/>
          </a:p>
          <a:p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논문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수의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급격한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팽창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(Dilution Effect)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으로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인해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논문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1편당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평균적인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인용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파급력은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지속적으로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 감소하고 </a:t>
            </a:r>
            <a:r>
              <a:rPr lang="en-US" altLang="ko-KR" sz="1400" err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있습니다</a:t>
            </a:r>
            <a:r>
              <a:rPr lang="en-US" altLang="ko-KR" sz="140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.</a:t>
            </a:r>
            <a:endParaRPr lang="en-US" altLang="ko-KR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1966" y="448985"/>
            <a:ext cx="4062412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주요 저자 및 기관 분석</a:t>
            </a:r>
            <a:endParaRPr lang="en-US" sz="3150"/>
          </a:p>
        </p:txBody>
      </p:sp>
      <p:sp>
        <p:nvSpPr>
          <p:cNvPr id="3" name="Text 1"/>
          <p:cNvSpPr/>
          <p:nvPr/>
        </p:nvSpPr>
        <p:spPr>
          <a:xfrm>
            <a:off x="1441966" y="1021675"/>
            <a:ext cx="285809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국가별 점유율: 중국의 압도적 우세</a:t>
            </a:r>
            <a:endParaRPr lang="en-US" sz="1550"/>
          </a:p>
        </p:txBody>
      </p:sp>
      <p:sp>
        <p:nvSpPr>
          <p:cNvPr id="4" name="Text 2"/>
          <p:cNvSpPr/>
          <p:nvPr/>
        </p:nvSpPr>
        <p:spPr>
          <a:xfrm>
            <a:off x="1441966" y="1519238"/>
            <a:ext cx="1174646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Fluids의 최근 출판 논문을 분석한 결과, 중국 연구기관의 점유율이 압도적으로 높게 나타났습니다. 상위 10개 기관 중 9개가 중국 기관이며, 비중국 기관으로는 프랑스 CNRS만이 유일하게 포함되어 있습니다.</a:t>
            </a:r>
            <a:endParaRPr lang="en-US" sz="1250"/>
          </a:p>
        </p:txBody>
      </p:sp>
      <p:sp>
        <p:nvSpPr>
          <p:cNvPr id="5" name="Shape 3"/>
          <p:cNvSpPr/>
          <p:nvPr/>
        </p:nvSpPr>
        <p:spPr>
          <a:xfrm>
            <a:off x="1441966" y="2222063"/>
            <a:ext cx="11746468" cy="981789"/>
          </a:xfrm>
          <a:prstGeom prst="roundRect">
            <a:avLst>
              <a:gd name="adj" fmla="val 2483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464826" y="2244923"/>
            <a:ext cx="649962" cy="936069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1667947" y="2560558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1</a:t>
            </a:r>
            <a:endParaRPr lang="en-US" sz="1900"/>
          </a:p>
        </p:txBody>
      </p:sp>
      <p:sp>
        <p:nvSpPr>
          <p:cNvPr id="8" name="Text 6"/>
          <p:cNvSpPr/>
          <p:nvPr/>
        </p:nvSpPr>
        <p:spPr>
          <a:xfrm>
            <a:off x="2277189" y="2407325"/>
            <a:ext cx="283880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Chinese Academy of Sciences</a:t>
            </a:r>
            <a:endParaRPr lang="en-US" sz="1550"/>
          </a:p>
        </p:txBody>
      </p:sp>
      <p:sp>
        <p:nvSpPr>
          <p:cNvPr id="9" name="Text 7"/>
          <p:cNvSpPr/>
          <p:nvPr/>
        </p:nvSpPr>
        <p:spPr>
          <a:xfrm>
            <a:off x="2277189" y="2758559"/>
            <a:ext cx="1072598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중국 최대 국립 연구기관, 유체역학 연구의 중심지</a:t>
            </a:r>
            <a:endParaRPr lang="en-US" sz="1250"/>
          </a:p>
        </p:txBody>
      </p:sp>
      <p:sp>
        <p:nvSpPr>
          <p:cNvPr id="10" name="Shape 8"/>
          <p:cNvSpPr/>
          <p:nvPr/>
        </p:nvSpPr>
        <p:spPr>
          <a:xfrm>
            <a:off x="1441966" y="3366254"/>
            <a:ext cx="11746468" cy="981789"/>
          </a:xfrm>
          <a:prstGeom prst="roundRect">
            <a:avLst>
              <a:gd name="adj" fmla="val 2483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1464826" y="3389114"/>
            <a:ext cx="649962" cy="936069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2" name="Text 10"/>
          <p:cNvSpPr/>
          <p:nvPr/>
        </p:nvSpPr>
        <p:spPr>
          <a:xfrm>
            <a:off x="1667947" y="3704749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2</a:t>
            </a:r>
            <a:endParaRPr lang="en-US" sz="1900"/>
          </a:p>
        </p:txBody>
      </p:sp>
      <p:sp>
        <p:nvSpPr>
          <p:cNvPr id="13" name="Text 11"/>
          <p:cNvSpPr/>
          <p:nvPr/>
        </p:nvSpPr>
        <p:spPr>
          <a:xfrm>
            <a:off x="2277189" y="3551515"/>
            <a:ext cx="297001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Shanghai Jiao Tong University</a:t>
            </a:r>
            <a:endParaRPr lang="en-US" sz="1550"/>
          </a:p>
        </p:txBody>
      </p:sp>
      <p:sp>
        <p:nvSpPr>
          <p:cNvPr id="14" name="Text 12"/>
          <p:cNvSpPr/>
          <p:nvPr/>
        </p:nvSpPr>
        <p:spPr>
          <a:xfrm>
            <a:off x="2277189" y="3902750"/>
            <a:ext cx="1072598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선박 및 해양공학 분야 강점</a:t>
            </a:r>
            <a:endParaRPr lang="en-US" sz="1250"/>
          </a:p>
        </p:txBody>
      </p:sp>
      <p:sp>
        <p:nvSpPr>
          <p:cNvPr id="15" name="Shape 13"/>
          <p:cNvSpPr/>
          <p:nvPr/>
        </p:nvSpPr>
        <p:spPr>
          <a:xfrm>
            <a:off x="1441966" y="4510445"/>
            <a:ext cx="11746468" cy="981789"/>
          </a:xfrm>
          <a:prstGeom prst="roundRect">
            <a:avLst>
              <a:gd name="adj" fmla="val 2483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464826" y="4533305"/>
            <a:ext cx="649962" cy="936069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7" name="Text 15"/>
          <p:cNvSpPr/>
          <p:nvPr/>
        </p:nvSpPr>
        <p:spPr>
          <a:xfrm>
            <a:off x="1667947" y="4848939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3</a:t>
            </a:r>
            <a:endParaRPr lang="en-US" sz="1900"/>
          </a:p>
        </p:txBody>
      </p:sp>
      <p:sp>
        <p:nvSpPr>
          <p:cNvPr id="18" name="Text 16"/>
          <p:cNvSpPr/>
          <p:nvPr/>
        </p:nvSpPr>
        <p:spPr>
          <a:xfrm>
            <a:off x="2277189" y="4695706"/>
            <a:ext cx="203120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Tsinghua University</a:t>
            </a:r>
            <a:endParaRPr lang="en-US" sz="1550"/>
          </a:p>
        </p:txBody>
      </p:sp>
      <p:sp>
        <p:nvSpPr>
          <p:cNvPr id="19" name="Text 17"/>
          <p:cNvSpPr/>
          <p:nvPr/>
        </p:nvSpPr>
        <p:spPr>
          <a:xfrm>
            <a:off x="2277189" y="5046940"/>
            <a:ext cx="1072598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종합 공학 연구의 명문</a:t>
            </a:r>
            <a:endParaRPr lang="en-US" sz="1250"/>
          </a:p>
        </p:txBody>
      </p:sp>
      <p:sp>
        <p:nvSpPr>
          <p:cNvPr id="20" name="Shape 18"/>
          <p:cNvSpPr/>
          <p:nvPr/>
        </p:nvSpPr>
        <p:spPr>
          <a:xfrm>
            <a:off x="1441966" y="5654635"/>
            <a:ext cx="11746468" cy="981789"/>
          </a:xfrm>
          <a:prstGeom prst="roundRect">
            <a:avLst>
              <a:gd name="adj" fmla="val 2483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1464826" y="5677495"/>
            <a:ext cx="649962" cy="936069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22" name="Text 20"/>
          <p:cNvSpPr/>
          <p:nvPr/>
        </p:nvSpPr>
        <p:spPr>
          <a:xfrm>
            <a:off x="1667947" y="5993130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4</a:t>
            </a:r>
            <a:endParaRPr lang="en-US" sz="1900"/>
          </a:p>
        </p:txBody>
      </p:sp>
      <p:sp>
        <p:nvSpPr>
          <p:cNvPr id="23" name="Text 21"/>
          <p:cNvSpPr/>
          <p:nvPr/>
        </p:nvSpPr>
        <p:spPr>
          <a:xfrm>
            <a:off x="2277189" y="5839897"/>
            <a:ext cx="376130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Northwestern Polytechnical University</a:t>
            </a:r>
            <a:endParaRPr lang="en-US" sz="1550"/>
          </a:p>
        </p:txBody>
      </p:sp>
      <p:sp>
        <p:nvSpPr>
          <p:cNvPr id="24" name="Text 22"/>
          <p:cNvSpPr/>
          <p:nvPr/>
        </p:nvSpPr>
        <p:spPr>
          <a:xfrm>
            <a:off x="2277189" y="6191131"/>
            <a:ext cx="1072598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항공우주 유체역학 특화</a:t>
            </a:r>
            <a:endParaRPr lang="en-US" sz="1250"/>
          </a:p>
        </p:txBody>
      </p:sp>
      <p:sp>
        <p:nvSpPr>
          <p:cNvPr id="25" name="Shape 23"/>
          <p:cNvSpPr/>
          <p:nvPr/>
        </p:nvSpPr>
        <p:spPr>
          <a:xfrm>
            <a:off x="1441966" y="6798826"/>
            <a:ext cx="11746468" cy="981789"/>
          </a:xfrm>
          <a:prstGeom prst="roundRect">
            <a:avLst>
              <a:gd name="adj" fmla="val 2483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1464826" y="6821686"/>
            <a:ext cx="649962" cy="936069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27" name="Text 25"/>
          <p:cNvSpPr/>
          <p:nvPr/>
        </p:nvSpPr>
        <p:spPr>
          <a:xfrm>
            <a:off x="1667947" y="7137321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5</a:t>
            </a:r>
            <a:endParaRPr lang="en-US" sz="1900"/>
          </a:p>
        </p:txBody>
      </p:sp>
      <p:sp>
        <p:nvSpPr>
          <p:cNvPr id="28" name="Text 26"/>
          <p:cNvSpPr/>
          <p:nvPr/>
        </p:nvSpPr>
        <p:spPr>
          <a:xfrm>
            <a:off x="2277189" y="6984087"/>
            <a:ext cx="203120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Beihang University</a:t>
            </a:r>
            <a:endParaRPr lang="en-US" sz="1550"/>
          </a:p>
        </p:txBody>
      </p:sp>
      <p:sp>
        <p:nvSpPr>
          <p:cNvPr id="29" name="Text 27"/>
          <p:cNvSpPr/>
          <p:nvPr/>
        </p:nvSpPr>
        <p:spPr>
          <a:xfrm>
            <a:off x="2277189" y="7335322"/>
            <a:ext cx="1072598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항공 분야 유체역학 연구</a:t>
            </a:r>
            <a:endParaRPr lang="en-US" sz="12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589359"/>
            <a:ext cx="861655" cy="373142"/>
          </a:xfrm>
          <a:prstGeom prst="roundRect">
            <a:avLst>
              <a:gd name="adj" fmla="val 6383"/>
            </a:avLst>
          </a:prstGeom>
          <a:solidFill>
            <a:srgbClr val="D7DFF4"/>
          </a:solidFill>
          <a:ln/>
        </p:spPr>
      </p:sp>
      <p:sp>
        <p:nvSpPr>
          <p:cNvPr id="4" name="Text 1"/>
          <p:cNvSpPr/>
          <p:nvPr/>
        </p:nvSpPr>
        <p:spPr>
          <a:xfrm>
            <a:off x="912852" y="648891"/>
            <a:ext cx="62353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핵심 인물</a:t>
            </a:r>
            <a:endParaRPr lang="en-US" sz="1250"/>
          </a:p>
        </p:txBody>
      </p:sp>
      <p:sp>
        <p:nvSpPr>
          <p:cNvPr id="5" name="Text 2"/>
          <p:cNvSpPr/>
          <p:nvPr/>
        </p:nvSpPr>
        <p:spPr>
          <a:xfrm>
            <a:off x="793790" y="104179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>
                <a:solidFill>
                  <a:srgbClr val="3257B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저널을 이끄는 주요 저자</a:t>
            </a:r>
            <a:endParaRPr lang="en-US" sz="3100"/>
          </a:p>
        </p:txBody>
      </p:sp>
      <p:sp>
        <p:nvSpPr>
          <p:cNvPr id="6" name="Text 3"/>
          <p:cNvSpPr/>
          <p:nvPr/>
        </p:nvSpPr>
        <p:spPr>
          <a:xfrm>
            <a:off x="793790" y="183558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Physics of Fluids의 학술적 영향력은 세계적 수준의 연구자들에 의해 형성됩니다. 특히 중국 상위 대학 소속 연구진들이 핵심 커뮤니티를 구성하며, 실험 유체역학부터 초음속 연소까지 다양한 분야를 선도하고 있습니다.</a:t>
            </a:r>
            <a:endParaRPr lang="en-US" sz="1550"/>
          </a:p>
        </p:txBody>
      </p:sp>
      <p:sp>
        <p:nvSpPr>
          <p:cNvPr id="7" name="Shape 4"/>
          <p:cNvSpPr/>
          <p:nvPr/>
        </p:nvSpPr>
        <p:spPr>
          <a:xfrm>
            <a:off x="793790" y="3011448"/>
            <a:ext cx="3679031" cy="2532698"/>
          </a:xfrm>
          <a:prstGeom prst="roundRect">
            <a:avLst>
              <a:gd name="adj" fmla="val 1175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992148" y="32098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Liu, Yingzheng</a:t>
            </a:r>
            <a:endParaRPr lang="en-US" sz="1950"/>
          </a:p>
        </p:txBody>
      </p:sp>
      <p:sp>
        <p:nvSpPr>
          <p:cNvPr id="9" name="Text 6"/>
          <p:cNvSpPr/>
          <p:nvPr/>
        </p:nvSpPr>
        <p:spPr>
          <a:xfrm>
            <a:off x="992148" y="3639026"/>
            <a:ext cx="32823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Shanghai Jiao Tong University</a:t>
            </a:r>
            <a:endParaRPr lang="en-US" sz="1550"/>
          </a:p>
        </p:txBody>
      </p:sp>
      <p:sp>
        <p:nvSpPr>
          <p:cNvPr id="10" name="Text 7"/>
          <p:cNvSpPr/>
          <p:nvPr/>
        </p:nvSpPr>
        <p:spPr>
          <a:xfrm>
            <a:off x="992148" y="4075628"/>
            <a:ext cx="32823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실험 유체역학 및 머신러닝 응용 분야의 세계적 권위자로, 최근 5년간 59편의 논문을 발표하며 AI 기반 유동 해석 연구를 주도하고 있습니다.</a:t>
            </a:r>
            <a:endParaRPr lang="en-US" sz="1550"/>
          </a:p>
        </p:txBody>
      </p:sp>
      <p:sp>
        <p:nvSpPr>
          <p:cNvPr id="11" name="Shape 8"/>
          <p:cNvSpPr/>
          <p:nvPr/>
        </p:nvSpPr>
        <p:spPr>
          <a:xfrm>
            <a:off x="4671179" y="3011448"/>
            <a:ext cx="3679031" cy="2532698"/>
          </a:xfrm>
          <a:prstGeom prst="roundRect">
            <a:avLst>
              <a:gd name="adj" fmla="val 1175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4869537" y="32098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Sun, Mingbo</a:t>
            </a:r>
            <a:endParaRPr lang="en-US" sz="1950"/>
          </a:p>
        </p:txBody>
      </p:sp>
      <p:sp>
        <p:nvSpPr>
          <p:cNvPr id="13" name="Text 10"/>
          <p:cNvSpPr/>
          <p:nvPr/>
        </p:nvSpPr>
        <p:spPr>
          <a:xfrm>
            <a:off x="4869537" y="3639026"/>
            <a:ext cx="32823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National University of Defense Technology</a:t>
            </a:r>
            <a:endParaRPr lang="en-US" sz="1550"/>
          </a:p>
        </p:txBody>
      </p:sp>
      <p:sp>
        <p:nvSpPr>
          <p:cNvPr id="14" name="Text 11"/>
          <p:cNvSpPr/>
          <p:nvPr/>
        </p:nvSpPr>
        <p:spPr>
          <a:xfrm>
            <a:off x="4869537" y="4393168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초음속 연소 및 추진 기관 유동 해석 분야의 선구자로, 국방 및 항공우주 응용 연구에서 탁월한 업적을 쌓고 있습니다.</a:t>
            </a:r>
            <a:endParaRPr lang="en-US" sz="1550"/>
          </a:p>
        </p:txBody>
      </p:sp>
      <p:sp>
        <p:nvSpPr>
          <p:cNvPr id="15" name="Shape 12"/>
          <p:cNvSpPr/>
          <p:nvPr/>
        </p:nvSpPr>
        <p:spPr>
          <a:xfrm>
            <a:off x="793790" y="5742503"/>
            <a:ext cx="7556421" cy="1897618"/>
          </a:xfrm>
          <a:prstGeom prst="roundRect">
            <a:avLst>
              <a:gd name="adj" fmla="val 1569"/>
            </a:avLst>
          </a:prstGeom>
          <a:solidFill>
            <a:srgbClr val="E9ECF2"/>
          </a:solidFill>
          <a:ln/>
        </p:spPr>
      </p:sp>
      <p:sp>
        <p:nvSpPr>
          <p:cNvPr id="16" name="Text 13"/>
          <p:cNvSpPr/>
          <p:nvPr/>
        </p:nvSpPr>
        <p:spPr>
          <a:xfrm>
            <a:off x="992148" y="59408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15213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Roboto Slab" pitchFamily="34" charset="-120"/>
              </a:rPr>
              <a:t>Drikakis, Dimitris</a:t>
            </a:r>
            <a:endParaRPr lang="en-US" sz="1950"/>
          </a:p>
        </p:txBody>
      </p:sp>
      <p:sp>
        <p:nvSpPr>
          <p:cNvPr id="17" name="Text 14"/>
          <p:cNvSpPr/>
          <p:nvPr/>
        </p:nvSpPr>
        <p:spPr>
          <a:xfrm>
            <a:off x="992148" y="6370082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University of Nicosia</a:t>
            </a:r>
            <a:endParaRPr lang="en-US" sz="1550"/>
          </a:p>
        </p:txBody>
      </p:sp>
      <p:sp>
        <p:nvSpPr>
          <p:cNvPr id="18" name="Text 15"/>
          <p:cNvSpPr/>
          <p:nvPr/>
        </p:nvSpPr>
        <p:spPr>
          <a:xfrm>
            <a:off x="992148" y="6806684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213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itchFamily="34" charset="-120"/>
              </a:rPr>
              <a:t>유체역학 이론 및 바이러스 비말 전파 시뮬레이션 연구로 높은 피인용 기록을 보유하며, COVID-19 관련 연구로도 주목받았습니다.</a:t>
            </a:r>
            <a:endParaRPr lang="en-US" sz="15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1618</Words>
  <Application>Microsoft Office PowerPoint</Application>
  <PresentationFormat>사용자 지정</PresentationFormat>
  <Paragraphs>229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G마켓 산스 TTF Medium</vt:lpstr>
      <vt:lpstr>G마켓 산스 TTF Bold</vt:lpstr>
      <vt:lpstr>Arial</vt:lpstr>
      <vt:lpstr>G마켓 산스 TTF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Lee Minjoon</cp:lastModifiedBy>
  <cp:revision>4</cp:revision>
  <dcterms:created xsi:type="dcterms:W3CDTF">2026-01-12T19:23:48Z</dcterms:created>
  <dcterms:modified xsi:type="dcterms:W3CDTF">2026-01-12T19:53:46Z</dcterms:modified>
</cp:coreProperties>
</file>